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739" r:id="rId2"/>
    <p:sldId id="737" r:id="rId3"/>
    <p:sldId id="661" r:id="rId4"/>
    <p:sldId id="660" r:id="rId5"/>
    <p:sldId id="662" r:id="rId6"/>
    <p:sldId id="663" r:id="rId7"/>
    <p:sldId id="664" r:id="rId8"/>
    <p:sldId id="740" r:id="rId9"/>
    <p:sldId id="665" r:id="rId10"/>
    <p:sldId id="666" r:id="rId11"/>
    <p:sldId id="668" r:id="rId12"/>
    <p:sldId id="669" r:id="rId13"/>
    <p:sldId id="670" r:id="rId14"/>
    <p:sldId id="742" r:id="rId15"/>
    <p:sldId id="741" r:id="rId16"/>
    <p:sldId id="671" r:id="rId17"/>
    <p:sldId id="672" r:id="rId18"/>
    <p:sldId id="673" r:id="rId19"/>
    <p:sldId id="674" r:id="rId20"/>
    <p:sldId id="676" r:id="rId21"/>
    <p:sldId id="743" r:id="rId22"/>
    <p:sldId id="677" r:id="rId23"/>
    <p:sldId id="678" r:id="rId24"/>
    <p:sldId id="679" r:id="rId25"/>
    <p:sldId id="680" r:id="rId26"/>
    <p:sldId id="682" r:id="rId27"/>
    <p:sldId id="684" r:id="rId28"/>
    <p:sldId id="686" r:id="rId29"/>
    <p:sldId id="687" r:id="rId30"/>
    <p:sldId id="688" r:id="rId31"/>
    <p:sldId id="689" r:id="rId32"/>
    <p:sldId id="690" r:id="rId33"/>
    <p:sldId id="694" r:id="rId34"/>
    <p:sldId id="691" r:id="rId35"/>
    <p:sldId id="693" r:id="rId36"/>
    <p:sldId id="695" r:id="rId37"/>
    <p:sldId id="696" r:id="rId38"/>
    <p:sldId id="697" r:id="rId39"/>
    <p:sldId id="698" r:id="rId40"/>
    <p:sldId id="699" r:id="rId41"/>
    <p:sldId id="700" r:id="rId42"/>
    <p:sldId id="701" r:id="rId43"/>
    <p:sldId id="702" r:id="rId44"/>
    <p:sldId id="703" r:id="rId45"/>
    <p:sldId id="704" r:id="rId46"/>
    <p:sldId id="705" r:id="rId47"/>
    <p:sldId id="706" r:id="rId48"/>
    <p:sldId id="708" r:id="rId49"/>
    <p:sldId id="712" r:id="rId50"/>
    <p:sldId id="709" r:id="rId51"/>
    <p:sldId id="713" r:id="rId52"/>
    <p:sldId id="714" r:id="rId53"/>
    <p:sldId id="716" r:id="rId54"/>
    <p:sldId id="717" r:id="rId55"/>
    <p:sldId id="718" r:id="rId56"/>
    <p:sldId id="719" r:id="rId57"/>
    <p:sldId id="720" r:id="rId58"/>
    <p:sldId id="721" r:id="rId59"/>
    <p:sldId id="722" r:id="rId60"/>
    <p:sldId id="724" r:id="rId61"/>
    <p:sldId id="726" r:id="rId62"/>
    <p:sldId id="727" r:id="rId63"/>
    <p:sldId id="728" r:id="rId64"/>
    <p:sldId id="729" r:id="rId65"/>
    <p:sldId id="731" r:id="rId66"/>
    <p:sldId id="732" r:id="rId67"/>
    <p:sldId id="733" r:id="rId68"/>
    <p:sldId id="734" r:id="rId69"/>
    <p:sldId id="736" r:id="rId70"/>
    <p:sldId id="675" r:id="rId71"/>
    <p:sldId id="685" r:id="rId72"/>
    <p:sldId id="692" r:id="rId73"/>
    <p:sldId id="707" r:id="rId74"/>
    <p:sldId id="715" r:id="rId75"/>
    <p:sldId id="723" r:id="rId76"/>
    <p:sldId id="730" r:id="rId77"/>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Lato Light" charset="0"/>
        <a:ea typeface="MS PGothic" panose="020B0600070205080204" pitchFamily="34" charset="-128"/>
        <a:cs typeface="+mn-cs"/>
      </a:defRPr>
    </a:lvl1pPr>
    <a:lvl2pPr marL="912813" indent="-455613" algn="l" defTabSz="1827213" rtl="0" eaLnBrk="0" fontAlgn="base" hangingPunct="0">
      <a:spcBef>
        <a:spcPct val="0"/>
      </a:spcBef>
      <a:spcAft>
        <a:spcPct val="0"/>
      </a:spcAft>
      <a:defRPr sz="3600" kern="1200">
        <a:solidFill>
          <a:schemeClr val="tx1"/>
        </a:solidFill>
        <a:latin typeface="Lato Light" charset="0"/>
        <a:ea typeface="MS PGothic" panose="020B0600070205080204" pitchFamily="34" charset="-128"/>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charset="0"/>
        <a:ea typeface="MS PGothic" panose="020B0600070205080204" pitchFamily="34" charset="-128"/>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charset="0"/>
        <a:ea typeface="MS PGothic" panose="020B0600070205080204" pitchFamily="34" charset="-128"/>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charset="0"/>
        <a:ea typeface="MS PGothic" panose="020B0600070205080204" pitchFamily="34" charset="-128"/>
        <a:cs typeface="+mn-cs"/>
      </a:defRPr>
    </a:lvl5pPr>
    <a:lvl6pPr marL="2286000" algn="l" defTabSz="914400" rtl="0" eaLnBrk="1" latinLnBrk="0" hangingPunct="1">
      <a:defRPr sz="3600" kern="1200">
        <a:solidFill>
          <a:schemeClr val="tx1"/>
        </a:solidFill>
        <a:latin typeface="Lato Light" charset="0"/>
        <a:ea typeface="MS PGothic" panose="020B0600070205080204" pitchFamily="34" charset="-128"/>
        <a:cs typeface="+mn-cs"/>
      </a:defRPr>
    </a:lvl6pPr>
    <a:lvl7pPr marL="2743200" algn="l" defTabSz="914400" rtl="0" eaLnBrk="1" latinLnBrk="0" hangingPunct="1">
      <a:defRPr sz="3600" kern="1200">
        <a:solidFill>
          <a:schemeClr val="tx1"/>
        </a:solidFill>
        <a:latin typeface="Lato Light" charset="0"/>
        <a:ea typeface="MS PGothic" panose="020B0600070205080204" pitchFamily="34" charset="-128"/>
        <a:cs typeface="+mn-cs"/>
      </a:defRPr>
    </a:lvl7pPr>
    <a:lvl8pPr marL="3200400" algn="l" defTabSz="914400" rtl="0" eaLnBrk="1" latinLnBrk="0" hangingPunct="1">
      <a:defRPr sz="3600" kern="1200">
        <a:solidFill>
          <a:schemeClr val="tx1"/>
        </a:solidFill>
        <a:latin typeface="Lato Light" charset="0"/>
        <a:ea typeface="MS PGothic" panose="020B0600070205080204" pitchFamily="34" charset="-128"/>
        <a:cs typeface="+mn-cs"/>
      </a:defRPr>
    </a:lvl8pPr>
    <a:lvl9pPr marL="3657600" algn="l" defTabSz="914400" rtl="0" eaLnBrk="1" latinLnBrk="0" hangingPunct="1">
      <a:defRPr sz="3600" kern="1200">
        <a:solidFill>
          <a:schemeClr val="tx1"/>
        </a:solidFill>
        <a:latin typeface="Lato Light"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08">
          <p15:clr>
            <a:srgbClr val="A4A3A4"/>
          </p15:clr>
        </p15:guide>
        <p15:guide id="2" orient="horz" pos="499">
          <p15:clr>
            <a:srgbClr val="A4A3A4"/>
          </p15:clr>
        </p15:guide>
        <p15:guide id="3" pos="14271">
          <p15:clr>
            <a:srgbClr val="A4A3A4"/>
          </p15:clr>
        </p15:guide>
        <p15:guide id="4" pos="7678" userDrawn="1">
          <p15:clr>
            <a:srgbClr val="A4A3A4"/>
          </p15:clr>
        </p15:guide>
        <p15:guide id="5" pos="10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A6F5D"/>
    <a:srgbClr val="FF7361"/>
    <a:srgbClr val="200E0D"/>
    <a:srgbClr val="455666"/>
    <a:srgbClr val="041B31"/>
    <a:srgbClr val="E5E5E5"/>
    <a:srgbClr val="92AF27"/>
    <a:srgbClr val="C42A13"/>
    <a:srgbClr val="CDCDCD"/>
    <a:srgbClr val="84925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941" autoAdjust="0"/>
    <p:restoredTop sz="83646" autoAdjust="0"/>
  </p:normalViewPr>
  <p:slideViewPr>
    <p:cSldViewPr snapToGrid="0" snapToObjects="1" showGuides="1">
      <p:cViewPr varScale="1">
        <p:scale>
          <a:sx n="37" d="100"/>
          <a:sy n="37" d="100"/>
        </p:scale>
        <p:origin x="-821" y="-96"/>
      </p:cViewPr>
      <p:guideLst>
        <p:guide orient="horz" pos="8108"/>
        <p:guide orient="horz" pos="499"/>
        <p:guide pos="14271"/>
        <p:guide pos="7678"/>
        <p:guide pos="1080"/>
      </p:guideLst>
    </p:cSldViewPr>
  </p:slideViewPr>
  <p:outlineViewPr>
    <p:cViewPr>
      <p:scale>
        <a:sx n="33" d="100"/>
        <a:sy n="33" d="100"/>
      </p:scale>
      <p:origin x="0" y="-1017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60" d="100"/>
          <a:sy n="60" d="100"/>
        </p:scale>
        <p:origin x="2766" y="72"/>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FD1E8684-50AC-4375-9000-71E35BC39DCB}" type="datetimeFigureOut">
              <a:rPr lang="en-US" altLang="fr-FR"/>
              <a:pPr>
                <a:defRPr/>
              </a:pPr>
              <a:t>6/28/2021</a:t>
            </a:fld>
            <a:endParaRPr lang="en-US" altLang="fr-F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6116BED2-9B31-4501-B1BB-018485F85B7A}" type="slidenum">
              <a:rPr lang="en-US" altLang="fr-FR"/>
              <a:pPr>
                <a:defRPr/>
              </a:pPr>
              <a:t>‹N°›</a:t>
            </a:fld>
            <a:endParaRPr lang="en-US" altLang="fr-F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Raleway"/>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Raleway" panose="020B0003030101060003" charset="0"/>
              </a:defRPr>
            </a:lvl1pPr>
          </a:lstStyle>
          <a:p>
            <a:pPr>
              <a:defRPr/>
            </a:pPr>
            <a:fld id="{41BB47AF-FD8E-413F-AE20-F7893FA415B1}" type="datetimeFigureOut">
              <a:rPr lang="en-US" altLang="fr-FR"/>
              <a:pPr>
                <a:defRPr/>
              </a:pPr>
              <a:t>6/28/2021</a:t>
            </a:fld>
            <a:endParaRPr lang="en-US" altLang="fr-F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Raleway"/>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Raleway" panose="020B0003030101060003" charset="0"/>
              </a:defRPr>
            </a:lvl1pPr>
          </a:lstStyle>
          <a:p>
            <a:pPr>
              <a:defRPr/>
            </a:pPr>
            <a:fld id="{193FD44D-5BB4-451C-8EDF-D5115E27BD8E}" type="slidenum">
              <a:rPr lang="en-US" altLang="fr-FR"/>
              <a:pPr>
                <a:defRPr/>
              </a:pPr>
              <a:t>‹N°›</a:t>
            </a:fld>
            <a:endParaRPr lang="en-US" altLang="fr-FR"/>
          </a:p>
        </p:txBody>
      </p:sp>
    </p:spTree>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2400" kern="1200">
        <a:solidFill>
          <a:schemeClr val="tx1"/>
        </a:solidFill>
        <a:latin typeface="Raleway"/>
        <a:ea typeface="MS PGothic" panose="020B0600070205080204" pitchFamily="34" charset="-128"/>
        <a:cs typeface="+mn-cs"/>
      </a:defRPr>
    </a:lvl1pPr>
    <a:lvl2pPr marL="912813" algn="l" defTabSz="912813" rtl="0" eaLnBrk="0" fontAlgn="base" hangingPunct="0">
      <a:spcBef>
        <a:spcPct val="30000"/>
      </a:spcBef>
      <a:spcAft>
        <a:spcPct val="0"/>
      </a:spcAft>
      <a:defRPr sz="2400" kern="1200">
        <a:solidFill>
          <a:schemeClr val="tx1"/>
        </a:solidFill>
        <a:latin typeface="Raleway"/>
        <a:ea typeface="MS PGothic" panose="020B0600070205080204" pitchFamily="34" charset="-128"/>
        <a:cs typeface="+mn-cs"/>
      </a:defRPr>
    </a:lvl2pPr>
    <a:lvl3pPr marL="1827213" algn="l" defTabSz="912813" rtl="0" eaLnBrk="0" fontAlgn="base" hangingPunct="0">
      <a:spcBef>
        <a:spcPct val="30000"/>
      </a:spcBef>
      <a:spcAft>
        <a:spcPct val="0"/>
      </a:spcAft>
      <a:defRPr sz="2400" kern="1200">
        <a:solidFill>
          <a:schemeClr val="tx1"/>
        </a:solidFill>
        <a:latin typeface="Raleway"/>
        <a:ea typeface="MS PGothic" panose="020B0600070205080204" pitchFamily="34" charset="-128"/>
        <a:cs typeface="+mn-cs"/>
      </a:defRPr>
    </a:lvl3pPr>
    <a:lvl4pPr marL="2741613" algn="l" defTabSz="912813" rtl="0" eaLnBrk="0" fontAlgn="base" hangingPunct="0">
      <a:spcBef>
        <a:spcPct val="30000"/>
      </a:spcBef>
      <a:spcAft>
        <a:spcPct val="0"/>
      </a:spcAft>
      <a:defRPr sz="2400" kern="1200">
        <a:solidFill>
          <a:schemeClr val="tx1"/>
        </a:solidFill>
        <a:latin typeface="Raleway"/>
        <a:ea typeface="MS PGothic" panose="020B0600070205080204" pitchFamily="34" charset="-128"/>
        <a:cs typeface="+mn-cs"/>
      </a:defRPr>
    </a:lvl4pPr>
    <a:lvl5pPr marL="3656013" algn="l" defTabSz="912813" rtl="0" eaLnBrk="0" fontAlgn="base" hangingPunct="0">
      <a:spcBef>
        <a:spcPct val="30000"/>
      </a:spcBef>
      <a:spcAft>
        <a:spcPct val="0"/>
      </a:spcAft>
      <a:defRPr sz="2400" kern="1200">
        <a:solidFill>
          <a:schemeClr val="tx1"/>
        </a:solidFill>
        <a:latin typeface="Raleway"/>
        <a:ea typeface="MS PGothic" panose="020B0600070205080204" pitchFamily="34" charset="-128"/>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a:t>
            </a:r>
            <a:r>
              <a:rPr lang="fr-FR" baseline="0" dirty="0" smtClean="0"/>
              <a:t> a tous, aujourd'hui je vous présente mon projet de fin d’études intitulé « développement et mise en production d’un tableau de bord de gestion de commandes » réaliser au sein de l’entreprise Merci Gustave, mais avant tout , je tiens a remercier les membre de la famille et les camarades pour leur participation et de remercier les membres du jury d’avoir accepter de juger mon travail mais aussi de remercier l’équipe Merci Gustave qui ma bien accueilli et supporter pendant la période de stage.</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a:t>
            </a:fld>
            <a:endParaRPr lang="en-US" altLang="fr-FR"/>
          </a:p>
        </p:txBody>
      </p:sp>
    </p:spTree>
    <p:extLst>
      <p:ext uri="{BB962C8B-B14F-4D97-AF65-F5344CB8AC3E}">
        <p14:creationId xmlns:p14="http://schemas.microsoft.com/office/powerpoint/2010/main" xmlns="" val="132463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a:t>
            </a:r>
            <a:r>
              <a:rPr lang="fr-FR" baseline="0" dirty="0" smtClean="0"/>
              <a:t> acteurs de notre système seront:</a:t>
            </a:r>
            <a:br>
              <a:rPr lang="fr-FR" baseline="0" dirty="0" smtClean="0"/>
            </a:br>
            <a:r>
              <a:rPr lang="fr-FR" baseline="0" dirty="0" smtClean="0"/>
              <a:t>le client: c’est celui qui va passer une commande sur un site d’une marque partenaire</a:t>
            </a:r>
          </a:p>
          <a:p>
            <a:r>
              <a:rPr lang="fr-FR" baseline="0" dirty="0" smtClean="0"/>
              <a:t>L’agent de la boutique : c’est la personne de la marque qui va vérifier le stock et accuser le retour de la commande</a:t>
            </a:r>
          </a:p>
          <a:p>
            <a:r>
              <a:rPr lang="fr-FR" baseline="0" dirty="0" smtClean="0"/>
              <a:t>L’administrateur: qui représente un membre de l’équipe Merci Gustave</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11</a:t>
            </a:fld>
            <a:endParaRPr lang="en-US" altLang="fr-FR"/>
          </a:p>
        </p:txBody>
      </p:sp>
    </p:spTree>
    <p:extLst>
      <p:ext uri="{BB962C8B-B14F-4D97-AF65-F5344CB8AC3E}">
        <p14:creationId xmlns:p14="http://schemas.microsoft.com/office/powerpoint/2010/main" xmlns="" val="204962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Arrivant aux besoins</a:t>
            </a:r>
            <a:r>
              <a:rPr lang="fr-FR" baseline="0" dirty="0" smtClean="0"/>
              <a:t> fonctionnels de notre système </a:t>
            </a:r>
          </a:p>
          <a:p>
            <a:r>
              <a:rPr lang="fr-FR" baseline="0" dirty="0" smtClean="0"/>
              <a:t>qui doit inclure un module de gestion d’accès ,</a:t>
            </a:r>
          </a:p>
          <a:p>
            <a:r>
              <a:rPr lang="fr-FR" baseline="0" dirty="0" smtClean="0"/>
              <a:t>Un module pour gérer les marque partenaires ,</a:t>
            </a:r>
          </a:p>
          <a:p>
            <a:r>
              <a:rPr lang="fr-FR" baseline="0" dirty="0" smtClean="0"/>
              <a:t>une section pour gérer les utilisateurs du système,</a:t>
            </a:r>
          </a:p>
          <a:p>
            <a:r>
              <a:rPr lang="fr-FR" baseline="0" dirty="0" smtClean="0"/>
              <a:t>Tout en assurant des notification sur les grands évènements,</a:t>
            </a:r>
          </a:p>
          <a:p>
            <a:r>
              <a:rPr lang="fr-FR" baseline="0" dirty="0" smtClean="0"/>
              <a:t>Et le module principale concerne la gestion des commandes,</a:t>
            </a:r>
          </a:p>
          <a:p>
            <a:r>
              <a:rPr lang="fr-FR" baseline="0" dirty="0" smtClean="0"/>
              <a:t>Tous ces modules doivent traiter les informations en temps réel, on a plus besoin d’actualiser la page pour voir les nouvelles informations ou modifications</a:t>
            </a:r>
          </a:p>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12</a:t>
            </a:fld>
            <a:endParaRPr lang="en-US" altLang="fr-FR"/>
          </a:p>
        </p:txBody>
      </p:sp>
    </p:spTree>
    <p:extLst>
      <p:ext uri="{BB962C8B-B14F-4D97-AF65-F5344CB8AC3E}">
        <p14:creationId xmlns:p14="http://schemas.microsoft.com/office/powerpoint/2010/main" xmlns="" val="55435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les besoins non fonctionnels </a:t>
            </a:r>
          </a:p>
          <a:p>
            <a:r>
              <a:rPr lang="fr-FR" baseline="0" dirty="0" smtClean="0"/>
              <a:t>Notre système doit posséder un bon niveau de sécurité,</a:t>
            </a:r>
          </a:p>
          <a:p>
            <a:r>
              <a:rPr lang="fr-FR" baseline="0" dirty="0" smtClean="0"/>
              <a:t>Nos interfaces doivent être simples et facile à utiliser,</a:t>
            </a:r>
          </a:p>
          <a:p>
            <a:r>
              <a:rPr lang="fr-FR" baseline="0" dirty="0" smtClean="0"/>
              <a:t>L’évolutivité, la flexibilité et la maintenance sont importantes pour notre systèmes</a:t>
            </a:r>
          </a:p>
          <a:p>
            <a:r>
              <a:rPr lang="fr-FR" baseline="0" dirty="0" smtClean="0"/>
              <a:t>Et bien sur un temps de réponse minimale est nécessaire  </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13</a:t>
            </a:fld>
            <a:endParaRPr lang="en-US" altLang="fr-FR"/>
          </a:p>
        </p:txBody>
      </p:sp>
    </p:spTree>
    <p:extLst>
      <p:ext uri="{BB962C8B-B14F-4D97-AF65-F5344CB8AC3E}">
        <p14:creationId xmlns:p14="http://schemas.microsoft.com/office/powerpoint/2010/main" xmlns="" val="280320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a:t>
            </a:r>
            <a:r>
              <a:rPr lang="fr-FR" baseline="0" dirty="0" smtClean="0"/>
              <a:t> diagramme montre les différentes classes de notre système et les relation entre eux </a:t>
            </a:r>
          </a:p>
          <a:p>
            <a:r>
              <a:rPr lang="fr-FR" baseline="0" dirty="0" smtClean="0"/>
              <a:t>Par exemple la classe commande, course , charge, marque </a:t>
            </a:r>
            <a:r>
              <a:rPr lang="fr-FR" baseline="0" dirty="0" err="1" smtClean="0"/>
              <a:t>ect</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14</a:t>
            </a:fld>
            <a:endParaRPr lang="en-US" altLang="fr-FR"/>
          </a:p>
        </p:txBody>
      </p:sp>
    </p:spTree>
    <p:extLst>
      <p:ext uri="{BB962C8B-B14F-4D97-AF65-F5344CB8AC3E}">
        <p14:creationId xmlns:p14="http://schemas.microsoft.com/office/powerpoint/2010/main" xmlns="" val="309240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a:t>
            </a:r>
            <a:r>
              <a:rPr lang="fr-FR" baseline="0" dirty="0" smtClean="0"/>
              <a:t> diagramme montre les différentes classes de notre système et les relation entre eux </a:t>
            </a:r>
          </a:p>
          <a:p>
            <a:r>
              <a:rPr lang="fr-FR" baseline="0" dirty="0" smtClean="0"/>
              <a:t>Par exemple la classe commande, course , charge, marque </a:t>
            </a:r>
            <a:r>
              <a:rPr lang="fr-FR" baseline="0" dirty="0" err="1" smtClean="0"/>
              <a:t>ect</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15</a:t>
            </a:fld>
            <a:endParaRPr lang="en-US" altLang="fr-FR"/>
          </a:p>
        </p:txBody>
      </p:sp>
    </p:spTree>
    <p:extLst>
      <p:ext uri="{BB962C8B-B14F-4D97-AF65-F5344CB8AC3E}">
        <p14:creationId xmlns:p14="http://schemas.microsoft.com/office/powerpoint/2010/main" xmlns="" val="3665927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la gestion et la réalisation on a devisé le projet en trois grandes partie appelées Release:</a:t>
            </a:r>
          </a:p>
          <a:p>
            <a:r>
              <a:rPr lang="fr-FR" baseline="0" dirty="0" smtClean="0"/>
              <a:t>Le premier release concerne la gestion d’accès du profil et des utilisateurs </a:t>
            </a:r>
          </a:p>
          <a:p>
            <a:r>
              <a:rPr lang="fr-FR" baseline="0" dirty="0" smtClean="0"/>
              <a:t>Le deuxième release englobe la gestion des commandes, des course de livraison et des paiement,</a:t>
            </a:r>
          </a:p>
          <a:p>
            <a:r>
              <a:rPr lang="fr-FR" baseline="0" dirty="0" smtClean="0"/>
              <a:t>Et pour le dernier release sera pour présenter la gestion des marques et des notifications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16</a:t>
            </a:fld>
            <a:endParaRPr lang="en-US" altLang="fr-FR"/>
          </a:p>
        </p:txBody>
      </p:sp>
    </p:spTree>
    <p:extLst>
      <p:ext uri="{BB962C8B-B14F-4D97-AF65-F5344CB8AC3E}">
        <p14:creationId xmlns:p14="http://schemas.microsoft.com/office/powerpoint/2010/main" xmlns="" val="2647233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a:t>
            </a:r>
            <a:r>
              <a:rPr lang="fr-FR" baseline="0" dirty="0" smtClean="0"/>
              <a:t> a </a:t>
            </a:r>
            <a:r>
              <a:rPr lang="fr-FR" baseline="0" dirty="0" err="1" smtClean="0"/>
              <a:t>realisé</a:t>
            </a:r>
            <a:r>
              <a:rPr lang="fr-FR" baseline="0" dirty="0" smtClean="0"/>
              <a:t> ce graph pour montrer l’architecture physique de notre système qui se compose par :</a:t>
            </a:r>
          </a:p>
          <a:p>
            <a:r>
              <a:rPr lang="fr-FR" baseline="0" dirty="0" smtClean="0"/>
              <a:t>-        La couche présentation qui elle même montre l'architecture logicielle MVVM de </a:t>
            </a:r>
            <a:r>
              <a:rPr lang="fr-FR" baseline="0" dirty="0" err="1" smtClean="0"/>
              <a:t>angular</a:t>
            </a:r>
            <a:r>
              <a:rPr lang="fr-FR" baseline="0" dirty="0" smtClean="0"/>
              <a:t>,</a:t>
            </a:r>
          </a:p>
          <a:p>
            <a:pPr marL="342900" indent="-342900">
              <a:buFontTx/>
              <a:buChar char="-"/>
            </a:pPr>
            <a:r>
              <a:rPr lang="fr-FR" baseline="0" dirty="0" smtClean="0"/>
              <a:t>La couche métier présenter par </a:t>
            </a:r>
            <a:r>
              <a:rPr lang="fr-FR" baseline="0" dirty="0" err="1" smtClean="0"/>
              <a:t>nodejs</a:t>
            </a:r>
            <a:r>
              <a:rPr lang="fr-FR" baseline="0" dirty="0" smtClean="0"/>
              <a:t>,</a:t>
            </a:r>
          </a:p>
          <a:p>
            <a:pPr marL="342900" indent="-342900">
              <a:buFontTx/>
              <a:buChar char="-"/>
            </a:pPr>
            <a:r>
              <a:rPr lang="fr-FR" baseline="0" dirty="0" smtClean="0"/>
              <a:t>Et en fin la couche accès aux données, </a:t>
            </a:r>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17</a:t>
            </a:fld>
            <a:endParaRPr lang="en-US" altLang="fr-FR"/>
          </a:p>
        </p:txBody>
      </p:sp>
    </p:spTree>
    <p:extLst>
      <p:ext uri="{BB962C8B-B14F-4D97-AF65-F5344CB8AC3E}">
        <p14:creationId xmlns:p14="http://schemas.microsoft.com/office/powerpoint/2010/main" xmlns="" val="206231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Express come</a:t>
            </a:r>
            <a:r>
              <a:rPr lang="fr-FR" baseline="0" dirty="0" smtClean="0"/>
              <a:t> Framework web coté serveur</a:t>
            </a:r>
          </a:p>
          <a:p>
            <a:r>
              <a:rPr lang="fr-FR" baseline="0" dirty="0" err="1" smtClean="0"/>
              <a:t>Node</a:t>
            </a:r>
            <a:r>
              <a:rPr lang="fr-FR" baseline="0" dirty="0" smtClean="0"/>
              <a:t> </a:t>
            </a:r>
            <a:r>
              <a:rPr lang="fr-FR" baseline="0" dirty="0" err="1" smtClean="0"/>
              <a:t>js</a:t>
            </a:r>
            <a:r>
              <a:rPr lang="fr-FR" baseline="0" dirty="0" smtClean="0"/>
              <a:t> environnement d’exécution </a:t>
            </a:r>
            <a:r>
              <a:rPr lang="fr-FR" baseline="0" dirty="0" err="1" smtClean="0"/>
              <a:t>javascript</a:t>
            </a:r>
            <a:r>
              <a:rPr lang="fr-FR" baseline="0" dirty="0" smtClean="0"/>
              <a:t> coté back</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18</a:t>
            </a:fld>
            <a:endParaRPr lang="en-US" altLang="fr-FR"/>
          </a:p>
        </p:txBody>
      </p:sp>
    </p:spTree>
    <p:extLst>
      <p:ext uri="{BB962C8B-B14F-4D97-AF65-F5344CB8AC3E}">
        <p14:creationId xmlns:p14="http://schemas.microsoft.com/office/powerpoint/2010/main" xmlns="" val="269372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19</a:t>
            </a:fld>
            <a:endParaRPr lang="en-US" altLang="fr-FR"/>
          </a:p>
        </p:txBody>
      </p:sp>
    </p:spTree>
    <p:extLst>
      <p:ext uri="{BB962C8B-B14F-4D97-AF65-F5344CB8AC3E}">
        <p14:creationId xmlns:p14="http://schemas.microsoft.com/office/powerpoint/2010/main" xmlns="" val="249321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20</a:t>
            </a:fld>
            <a:endParaRPr lang="en-US" altLang="fr-FR"/>
          </a:p>
        </p:txBody>
      </p:sp>
    </p:spTree>
    <p:extLst>
      <p:ext uri="{BB962C8B-B14F-4D97-AF65-F5344CB8AC3E}">
        <p14:creationId xmlns:p14="http://schemas.microsoft.com/office/powerpoint/2010/main" xmlns="" val="14309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 va commencer</a:t>
            </a:r>
            <a:r>
              <a:rPr lang="fr-FR" baseline="0" dirty="0" smtClean="0"/>
              <a:t> par le plan de la présentation qui introduit en premier lieu le contexte général et le cadre de notre stage </a:t>
            </a:r>
          </a:p>
          <a:p>
            <a:r>
              <a:rPr lang="fr-FR" baseline="0" dirty="0" smtClean="0"/>
              <a:t>En deuxième lieu l’analyse des besoins et la planification </a:t>
            </a:r>
          </a:p>
          <a:p>
            <a:r>
              <a:rPr lang="fr-FR" baseline="0" dirty="0" smtClean="0"/>
              <a:t>ensuite un premier release qui présente le module Gestion d’accès</a:t>
            </a:r>
          </a:p>
          <a:p>
            <a:r>
              <a:rPr lang="fr-FR" baseline="0" dirty="0" smtClean="0"/>
              <a:t>Passant au deuxième release qui montre le module gestion des commandes des courses et des livraisons </a:t>
            </a:r>
          </a:p>
          <a:p>
            <a:r>
              <a:rPr lang="fr-FR" baseline="0" dirty="0" smtClean="0"/>
              <a:t>Par la suite le release 3 de la gestion des marque et notification </a:t>
            </a:r>
          </a:p>
          <a:p>
            <a:r>
              <a:rPr lang="fr-FR" baseline="0" dirty="0" smtClean="0"/>
              <a:t>À la fin on va conclure et citer quelques perspectives,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2</a:t>
            </a:fld>
            <a:endParaRPr lang="en-US" altLang="fr-FR"/>
          </a:p>
        </p:txBody>
      </p:sp>
    </p:spTree>
    <p:extLst>
      <p:ext uri="{BB962C8B-B14F-4D97-AF65-F5344CB8AC3E}">
        <p14:creationId xmlns:p14="http://schemas.microsoft.com/office/powerpoint/2010/main" xmlns="" val="269834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a:t>
            </a:r>
            <a:r>
              <a:rPr lang="fr-FR" baseline="0" dirty="0" smtClean="0"/>
              <a:t> figure suivante nous montre le diagramme de séquence système du scénario « s’authentifier »</a:t>
            </a:r>
          </a:p>
          <a:p>
            <a:r>
              <a:rPr lang="fr-FR" baseline="0" dirty="0" smtClean="0"/>
              <a:t>On utilisé la stratégie JWT pour l’authentification qui consiste à utiliser un </a:t>
            </a:r>
            <a:r>
              <a:rPr lang="fr-FR" baseline="0" dirty="0" err="1" smtClean="0"/>
              <a:t>token</a:t>
            </a:r>
            <a:r>
              <a:rPr lang="fr-FR" baseline="0" dirty="0" smtClean="0"/>
              <a:t> d’accès sauvegarder dans le navigateur pour accéder au serveur sauf que pour notre système on a ajouter une expiration pour ce </a:t>
            </a:r>
            <a:r>
              <a:rPr lang="fr-FR" baseline="0" dirty="0" err="1" smtClean="0"/>
              <a:t>token</a:t>
            </a:r>
            <a:r>
              <a:rPr lang="fr-FR" baseline="0" dirty="0" smtClean="0"/>
              <a:t> et un </a:t>
            </a:r>
            <a:r>
              <a:rPr lang="fr-FR" baseline="0" dirty="0" err="1" smtClean="0"/>
              <a:t>deuxieme</a:t>
            </a:r>
            <a:r>
              <a:rPr lang="fr-FR" baseline="0" dirty="0" smtClean="0"/>
              <a:t> </a:t>
            </a:r>
            <a:r>
              <a:rPr lang="fr-FR" baseline="0" dirty="0" err="1" smtClean="0"/>
              <a:t>token</a:t>
            </a:r>
            <a:r>
              <a:rPr lang="fr-FR" baseline="0" dirty="0" smtClean="0"/>
              <a:t> appelé </a:t>
            </a:r>
            <a:r>
              <a:rPr lang="fr-FR" baseline="0" dirty="0" err="1" smtClean="0"/>
              <a:t>token</a:t>
            </a:r>
            <a:r>
              <a:rPr lang="fr-FR" baseline="0" dirty="0" smtClean="0"/>
              <a:t> de </a:t>
            </a:r>
            <a:r>
              <a:rPr lang="fr-FR" baseline="0" dirty="0" err="1" smtClean="0"/>
              <a:t>refraichissement</a:t>
            </a:r>
            <a:r>
              <a:rPr lang="fr-FR" baseline="0" dirty="0" smtClean="0"/>
              <a:t> qui sert à la récupérer le premier </a:t>
            </a:r>
            <a:r>
              <a:rPr lang="fr-FR" baseline="0" dirty="0" err="1" smtClean="0"/>
              <a:t>token</a:t>
            </a:r>
            <a:r>
              <a:rPr lang="fr-FR" baseline="0" dirty="0" smtClean="0"/>
              <a:t> en cas ou il s’expire.</a:t>
            </a:r>
          </a:p>
          <a:p>
            <a:endParaRPr lang="fr-FR" baseline="0" dirty="0" smtClean="0"/>
          </a:p>
          <a:p>
            <a:r>
              <a:rPr lang="fr-FR" baseline="0" dirty="0" smtClean="0"/>
              <a:t>Comme vous pouvez voir sur la figure un utilisateur va essayer d’introduire ses paramètres de connexion et en cas de succès le serveur va retourner les deux </a:t>
            </a:r>
            <a:r>
              <a:rPr lang="fr-FR" baseline="0" dirty="0" err="1" smtClean="0"/>
              <a:t>token</a:t>
            </a:r>
            <a:r>
              <a:rPr lang="fr-FR" baseline="0" dirty="0" smtClean="0"/>
              <a:t>.</a:t>
            </a:r>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21</a:t>
            </a:fld>
            <a:endParaRPr lang="en-US" altLang="fr-FR"/>
          </a:p>
        </p:txBody>
      </p:sp>
    </p:spTree>
    <p:extLst>
      <p:ext uri="{BB962C8B-B14F-4D97-AF65-F5344CB8AC3E}">
        <p14:creationId xmlns:p14="http://schemas.microsoft.com/office/powerpoint/2010/main" xmlns="" val="274338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33</a:t>
            </a:fld>
            <a:endParaRPr lang="en-US" altLang="fr-FR"/>
          </a:p>
        </p:txBody>
      </p:sp>
    </p:spTree>
    <p:extLst>
      <p:ext uri="{BB962C8B-B14F-4D97-AF65-F5344CB8AC3E}">
        <p14:creationId xmlns:p14="http://schemas.microsoft.com/office/powerpoint/2010/main" xmlns="" val="3010016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Gestion des paiements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52</a:t>
            </a:fld>
            <a:endParaRPr lang="en-US" altLang="fr-FR"/>
          </a:p>
        </p:txBody>
      </p:sp>
    </p:spTree>
    <p:extLst>
      <p:ext uri="{BB962C8B-B14F-4D97-AF65-F5344CB8AC3E}">
        <p14:creationId xmlns:p14="http://schemas.microsoft.com/office/powerpoint/2010/main" xmlns="" val="44359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Faire le </a:t>
            </a:r>
            <a:r>
              <a:rPr lang="fr-FR" dirty="0" err="1" smtClean="0"/>
              <a:t>meme</a:t>
            </a:r>
            <a:r>
              <a:rPr lang="fr-FR" dirty="0" smtClean="0"/>
              <a:t> pour tous les slides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70</a:t>
            </a:fld>
            <a:endParaRPr lang="en-US" altLang="fr-FR"/>
          </a:p>
        </p:txBody>
      </p:sp>
    </p:spTree>
    <p:extLst>
      <p:ext uri="{BB962C8B-B14F-4D97-AF65-F5344CB8AC3E}">
        <p14:creationId xmlns:p14="http://schemas.microsoft.com/office/powerpoint/2010/main" xmlns="" val="119902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Gestion du profil et des utilisateurs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71</a:t>
            </a:fld>
            <a:endParaRPr lang="en-US" altLang="fr-FR"/>
          </a:p>
        </p:txBody>
      </p:sp>
    </p:spTree>
    <p:extLst>
      <p:ext uri="{BB962C8B-B14F-4D97-AF65-F5344CB8AC3E}">
        <p14:creationId xmlns:p14="http://schemas.microsoft.com/office/powerpoint/2010/main" xmlns="" val="3567557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3</a:t>
            </a:fld>
            <a:endParaRPr lang="en-US" altLang="fr-FR"/>
          </a:p>
        </p:txBody>
      </p:sp>
    </p:spTree>
    <p:extLst>
      <p:ext uri="{BB962C8B-B14F-4D97-AF65-F5344CB8AC3E}">
        <p14:creationId xmlns:p14="http://schemas.microsoft.com/office/powerpoint/2010/main" xmlns="" val="144507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Merci Gustave est une startup Parisienne </a:t>
            </a:r>
          </a:p>
          <a:p>
            <a:r>
              <a:rPr lang="fr-FR" dirty="0" smtClean="0"/>
              <a:t>Cofondée en 2018, </a:t>
            </a:r>
          </a:p>
          <a:p>
            <a:r>
              <a:rPr lang="fr-FR" dirty="0" smtClean="0"/>
              <a:t>elle incubée par l’incubateur de l’IESEG (une grande</a:t>
            </a:r>
            <a:r>
              <a:rPr lang="fr-FR" baseline="0" dirty="0" smtClean="0"/>
              <a:t> </a:t>
            </a:r>
            <a:r>
              <a:rPr lang="fr-FR" dirty="0" smtClean="0"/>
              <a:t>école française de management),</a:t>
            </a:r>
          </a:p>
          <a:p>
            <a:r>
              <a:rPr lang="fr-FR" dirty="0" smtClean="0"/>
              <a:t>et spécialisée dans les</a:t>
            </a:r>
            <a:r>
              <a:rPr lang="fr-FR" baseline="0" dirty="0" smtClean="0"/>
              <a:t> logiciels en tant que services,</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4</a:t>
            </a:fld>
            <a:endParaRPr lang="en-US" altLang="fr-FR"/>
          </a:p>
        </p:txBody>
      </p:sp>
    </p:spTree>
    <p:extLst>
      <p:ext uri="{BB962C8B-B14F-4D97-AF65-F5344CB8AC3E}">
        <p14:creationId xmlns:p14="http://schemas.microsoft.com/office/powerpoint/2010/main" xmlns="" val="133078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 Essayez</a:t>
            </a:r>
            <a:r>
              <a:rPr lang="fr-FR" baseline="0" dirty="0" smtClean="0"/>
              <a:t> avant d’acheter sans avancer un euro »</a:t>
            </a:r>
          </a:p>
          <a:p>
            <a:r>
              <a:rPr lang="fr-FR" baseline="0" dirty="0" smtClean="0"/>
              <a:t>C’est dans cette idée qu’investit actuellement Merci Gustave,</a:t>
            </a:r>
          </a:p>
          <a:p>
            <a:r>
              <a:rPr lang="fr-FR" baseline="0" dirty="0" smtClean="0"/>
              <a:t>L’idée consiste a donner la possibilité aux client des plateformes e-commerce d’essayer les articles à domicile avant d’acheter,</a:t>
            </a:r>
          </a:p>
          <a:p>
            <a:r>
              <a:rPr lang="fr-FR" baseline="0" dirty="0" smtClean="0"/>
              <a:t>Comment ca ?</a:t>
            </a:r>
          </a:p>
          <a:p>
            <a:r>
              <a:rPr lang="fr-FR" baseline="0" dirty="0" smtClean="0"/>
              <a:t>Merci Gustave possède une application qu’on appel widget et qui s’intègre dans les sites e-commerce des marques collaborateurs</a:t>
            </a:r>
          </a:p>
          <a:p>
            <a:r>
              <a:rPr lang="fr-FR" baseline="0" dirty="0" smtClean="0"/>
              <a:t>Et à travers cet widget le client pourra choisir les articles a essayés et planifier son essayage en introduisant l’heure et l’adresse de l’essayage,</a:t>
            </a:r>
          </a:p>
          <a:p>
            <a:r>
              <a:rPr lang="fr-FR" baseline="0" dirty="0" smtClean="0"/>
              <a:t>Un coursier va venir chez le client avec les articles choisis, on à jusqu’à la fin de la journée pour essayer et planifier les retour de la commande avec les article qu’on à pas aimés ou bien qu’on souhaite retourner, </a:t>
            </a:r>
            <a:br>
              <a:rPr lang="fr-FR" baseline="0" dirty="0" smtClean="0"/>
            </a:br>
            <a:r>
              <a:rPr lang="fr-FR" baseline="0" dirty="0" smtClean="0"/>
              <a:t>et le coursier déposera ensuite les articles retournés dans la boutique,</a:t>
            </a:r>
            <a:br>
              <a:rPr lang="fr-FR" baseline="0" dirty="0" smtClean="0"/>
            </a:br>
            <a:r>
              <a:rPr lang="fr-FR" baseline="0" dirty="0" smtClean="0"/>
              <a:t>ensuite le client payera que les articles gardés, </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5</a:t>
            </a:fld>
            <a:endParaRPr lang="en-US" altLang="fr-FR"/>
          </a:p>
        </p:txBody>
      </p:sp>
    </p:spTree>
    <p:extLst>
      <p:ext uri="{BB962C8B-B14F-4D97-AF65-F5344CB8AC3E}">
        <p14:creationId xmlns:p14="http://schemas.microsoft.com/office/powerpoint/2010/main" xmlns="" val="171569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commencer l’équipe Merci Gustave avait l’habitude de tout gérer manuellement, </a:t>
            </a:r>
          </a:p>
          <a:p>
            <a:r>
              <a:rPr lang="fr-FR" baseline="0" dirty="0" smtClean="0"/>
              <a:t>pour chaque commande d’essayage il fallait contacter la marque par téléphone,</a:t>
            </a:r>
          </a:p>
          <a:p>
            <a:r>
              <a:rPr lang="fr-FR" baseline="0" dirty="0" smtClean="0"/>
              <a:t>Rédiger les email de confirmation et facturation pour les clients </a:t>
            </a:r>
          </a:p>
          <a:p>
            <a:r>
              <a:rPr lang="fr-FR" baseline="0" dirty="0" smtClean="0"/>
              <a:t>et surtout passer par les interfaces de </a:t>
            </a:r>
            <a:r>
              <a:rPr lang="fr-FR" baseline="0" dirty="0" err="1" smtClean="0"/>
              <a:t>stripe</a:t>
            </a:r>
            <a:r>
              <a:rPr lang="fr-FR" baseline="0" dirty="0" smtClean="0"/>
              <a:t> et </a:t>
            </a:r>
            <a:r>
              <a:rPr lang="fr-FR" baseline="0" dirty="0" err="1" smtClean="0"/>
              <a:t>stuart</a:t>
            </a:r>
            <a:r>
              <a:rPr lang="fr-FR" baseline="0" dirty="0" smtClean="0"/>
              <a:t> pour planifier les courses de livraison et payer les commande.</a:t>
            </a:r>
            <a:br>
              <a:rPr lang="fr-FR" baseline="0" dirty="0" smtClean="0"/>
            </a:br>
            <a:r>
              <a:rPr lang="fr-FR" baseline="0" dirty="0" smtClean="0"/>
              <a:t>Autre chose, on a pas toujours la même disponibilité des articles sur les sites e-commerce que les disponibilité en local chez la boutique, </a:t>
            </a:r>
          </a:p>
          <a:p>
            <a:r>
              <a:rPr lang="fr-FR" baseline="0" dirty="0" smtClean="0"/>
              <a:t>c pour cela qu’on besoin que la marque intervienne à chaque fois pour vérifier son stock</a:t>
            </a:r>
          </a:p>
          <a:p>
            <a:endParaRPr lang="fr-FR" baseline="0" dirty="0" smtClean="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6</a:t>
            </a:fld>
            <a:endParaRPr lang="en-US" altLang="fr-FR"/>
          </a:p>
        </p:txBody>
      </p:sp>
    </p:spTree>
    <p:extLst>
      <p:ext uri="{BB962C8B-B14F-4D97-AF65-F5344CB8AC3E}">
        <p14:creationId xmlns:p14="http://schemas.microsoft.com/office/powerpoint/2010/main" xmlns="" val="1475066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Avec l’augmentation des</a:t>
            </a:r>
            <a:r>
              <a:rPr lang="fr-FR" baseline="0" dirty="0" smtClean="0"/>
              <a:t> nombres de commandes et marques partenaire, Merci Gustave cherchait à mettre en place </a:t>
            </a:r>
          </a:p>
          <a:p>
            <a:r>
              <a:rPr lang="fr-FR" baseline="0" dirty="0" smtClean="0"/>
              <a:t>Une application web sous la forme d’un tableau de bord qui sera comma outils de gestion du processus de la commande d’essayage tout en donnant l’accès aux marques pour intervenir dans quelques phases ,</a:t>
            </a:r>
          </a:p>
          <a:p>
            <a:r>
              <a:rPr lang="fr-FR" baseline="0" dirty="0" smtClean="0"/>
              <a:t>Le but de cette solution est d’automatiser le maximum le processus de la commande </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7</a:t>
            </a:fld>
            <a:endParaRPr lang="en-US" altLang="fr-FR"/>
          </a:p>
        </p:txBody>
      </p:sp>
    </p:spTree>
    <p:extLst>
      <p:ext uri="{BB962C8B-B14F-4D97-AF65-F5344CB8AC3E}">
        <p14:creationId xmlns:p14="http://schemas.microsoft.com/office/powerpoint/2010/main" xmlns="" val="317084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 de passer on a besoin</a:t>
            </a:r>
            <a:r>
              <a:rPr lang="fr-FR" baseline="0" dirty="0" smtClean="0"/>
              <a:t> de comprendre le cycle de vie d’une commande d’essayage chez merci Gustave et quel est le statut affecté pour chaque étape </a:t>
            </a:r>
          </a:p>
          <a:p>
            <a:r>
              <a:rPr lang="fr-FR" dirty="0" smtClean="0"/>
              <a:t>- Le premier statut</a:t>
            </a:r>
            <a:r>
              <a:rPr lang="fr-FR" baseline="0" dirty="0" smtClean="0"/>
              <a:t> c le statut sauvegardée  : ca veut dire qu’un client à commencer la planification de sa commande sans valider</a:t>
            </a:r>
          </a:p>
          <a:p>
            <a:r>
              <a:rPr lang="fr-FR" baseline="0" dirty="0" smtClean="0"/>
              <a:t>- Le statut en attente représente un commande planifier avec succès</a:t>
            </a:r>
          </a:p>
          <a:p>
            <a:r>
              <a:rPr lang="fr-FR" baseline="0" dirty="0" smtClean="0"/>
              <a:t>- Le statut confirmer une marque à vérifier son stock et confirmer la commande</a:t>
            </a:r>
          </a:p>
          <a:p>
            <a:r>
              <a:rPr lang="fr-FR" baseline="0" dirty="0" smtClean="0"/>
              <a:t>- En passe après à la livraison de la commande  et puis l’essayage </a:t>
            </a:r>
          </a:p>
          <a:p>
            <a:r>
              <a:rPr lang="fr-FR" baseline="0" dirty="0" smtClean="0"/>
              <a:t>- Ensuite le client va planifier son retour </a:t>
            </a:r>
          </a:p>
          <a:p>
            <a:r>
              <a:rPr lang="fr-FR" baseline="0" dirty="0" smtClean="0"/>
              <a:t>- En retour veut dire que la commande et en cours d’</a:t>
            </a:r>
            <a:r>
              <a:rPr lang="fr-FR" baseline="0" dirty="0" err="1" smtClean="0"/>
              <a:t>étre</a:t>
            </a:r>
            <a:r>
              <a:rPr lang="fr-FR" baseline="0" dirty="0" smtClean="0"/>
              <a:t> retourner par un coursier </a:t>
            </a:r>
          </a:p>
          <a:p>
            <a:r>
              <a:rPr lang="fr-FR" baseline="0" dirty="0" smtClean="0"/>
              <a:t> -Le statut réceptionnée indique que la marque à bien reçu le retour de la commande</a:t>
            </a:r>
          </a:p>
          <a:p>
            <a:r>
              <a:rPr lang="fr-FR" baseline="0" dirty="0" smtClean="0"/>
              <a:t>- À la fin du cycle la commande va être </a:t>
            </a:r>
            <a:r>
              <a:rPr lang="fr-FR" baseline="0" dirty="0" err="1" smtClean="0"/>
              <a:t>cloturée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8</a:t>
            </a:fld>
            <a:endParaRPr lang="en-US" altLang="fr-FR"/>
          </a:p>
        </p:txBody>
      </p:sp>
    </p:spTree>
    <p:extLst>
      <p:ext uri="{BB962C8B-B14F-4D97-AF65-F5344CB8AC3E}">
        <p14:creationId xmlns:p14="http://schemas.microsoft.com/office/powerpoint/2010/main" xmlns="" val="175628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smtClean="0"/>
              <a:t>Pour la réalisation de notre projet, nous avons opté pour la méthode </a:t>
            </a:r>
            <a:r>
              <a:rPr lang="fr-FR" dirty="0" err="1" smtClean="0"/>
              <a:t>Scrum</a:t>
            </a:r>
            <a:r>
              <a:rPr lang="fr-FR" dirty="0" smtClean="0"/>
              <a:t>.</a:t>
            </a:r>
          </a:p>
          <a:p>
            <a:pPr marL="0" lvl="0" indent="0" algn="l" rtl="0">
              <a:spcBef>
                <a:spcPts val="0"/>
              </a:spcBef>
              <a:spcAft>
                <a:spcPts val="0"/>
              </a:spcAft>
              <a:buNone/>
            </a:pPr>
            <a:r>
              <a:rPr lang="fr-FR" dirty="0" smtClean="0"/>
              <a:t>C'est une méthode de développement agile pour la gestion et la réalisation de projets </a:t>
            </a:r>
          </a:p>
          <a:p>
            <a:pPr marL="0" lvl="0" indent="0" algn="l" rtl="0">
              <a:spcBef>
                <a:spcPts val="0"/>
              </a:spcBef>
              <a:spcAft>
                <a:spcPts val="0"/>
              </a:spcAft>
              <a:buNone/>
            </a:pPr>
            <a:r>
              <a:rPr lang="fr-FR" dirty="0" smtClean="0"/>
              <a:t>dont le but est de fournir une nouvelle fonctionnalité logicielle toutes les 2 à 4 semaines.</a:t>
            </a:r>
          </a:p>
          <a:p>
            <a:pPr marL="0" lvl="0" indent="0" algn="l" rtl="0">
              <a:spcBef>
                <a:spcPts val="0"/>
              </a:spcBef>
              <a:spcAft>
                <a:spcPts val="0"/>
              </a:spcAft>
              <a:buNone/>
            </a:pPr>
            <a:r>
              <a:rPr lang="fr-FR" dirty="0" smtClean="0"/>
              <a:t>C’est une approche itérative et incrémentale du développement logiciel, ce qui signifie qu’un projet est divisé en une série d’itérations appelées «Sprints.</a:t>
            </a:r>
          </a:p>
          <a:p>
            <a:endParaRPr lang="fr-FR" dirty="0"/>
          </a:p>
        </p:txBody>
      </p:sp>
      <p:sp>
        <p:nvSpPr>
          <p:cNvPr id="4" name="Espace réservé du numéro de diapositive 3"/>
          <p:cNvSpPr>
            <a:spLocks noGrp="1"/>
          </p:cNvSpPr>
          <p:nvPr>
            <p:ph type="sldNum" sz="quarter" idx="10"/>
          </p:nvPr>
        </p:nvSpPr>
        <p:spPr/>
        <p:txBody>
          <a:bodyPr/>
          <a:lstStyle/>
          <a:p>
            <a:pPr>
              <a:defRPr/>
            </a:pPr>
            <a:fld id="{193FD44D-5BB4-451C-8EDF-D5115E27BD8E}" type="slidenum">
              <a:rPr lang="en-US" altLang="fr-FR" smtClean="0"/>
              <a:pPr>
                <a:defRPr/>
              </a:pPr>
              <a:t>9</a:t>
            </a:fld>
            <a:endParaRPr lang="en-US" altLang="fr-FR"/>
          </a:p>
        </p:txBody>
      </p:sp>
    </p:spTree>
    <p:extLst>
      <p:ext uri="{BB962C8B-B14F-4D97-AF65-F5344CB8AC3E}">
        <p14:creationId xmlns:p14="http://schemas.microsoft.com/office/powerpoint/2010/main" xmlns="" val="3434239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Normal Page">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8347928" y="3822700"/>
            <a:ext cx="16029721" cy="6073775"/>
          </a:xfrm>
        </p:spPr>
        <p:txBody>
          <a:bodyPr rtlCol="0">
            <a:normAutofit/>
          </a:bodyPr>
          <a:lstStyle/>
          <a:p>
            <a:pPr lvl="0"/>
            <a:endParaRPr lang="en-US" noProof="0" dirty="0"/>
          </a:p>
        </p:txBody>
      </p:sp>
      <p:sp>
        <p:nvSpPr>
          <p:cNvPr id="10" name="TextBox 6"/>
          <p:cNvSpPr txBox="1">
            <a:spLocks noChangeArrowheads="1"/>
          </p:cNvSpPr>
          <p:nvPr userDrawn="1"/>
        </p:nvSpPr>
        <p:spPr bwMode="auto">
          <a:xfrm>
            <a:off x="957405" y="12701448"/>
            <a:ext cx="365442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fr-FR" altLang="fr-FR" sz="2800" b="1" dirty="0" smtClean="0">
                <a:solidFill>
                  <a:srgbClr val="041B31"/>
                </a:solidFill>
                <a:latin typeface="Raleway" panose="020B0003030101060003" charset="0"/>
              </a:rPr>
              <a:t>2018-2019</a:t>
            </a:r>
            <a:endParaRPr lang="id-ID" altLang="fr-FR" sz="2800" dirty="0" smtClean="0">
              <a:solidFill>
                <a:srgbClr val="041B31"/>
              </a:solidFill>
            </a:endParaRPr>
          </a:p>
        </p:txBody>
      </p:sp>
      <p:sp>
        <p:nvSpPr>
          <p:cNvPr id="14" name="Teardrop 10"/>
          <p:cNvSpPr/>
          <p:nvPr userDrawn="1"/>
        </p:nvSpPr>
        <p:spPr>
          <a:xfrm>
            <a:off x="23009225" y="12478544"/>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15" name="TextBox 11"/>
          <p:cNvSpPr txBox="1">
            <a:spLocks noChangeArrowheads="1"/>
          </p:cNvSpPr>
          <p:nvPr userDrawn="1"/>
        </p:nvSpPr>
        <p:spPr bwMode="auto">
          <a:xfrm>
            <a:off x="22940962" y="12486481"/>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1CF6C4F8-B37C-4470-A6FB-7F4A4E58E956}" type="slidenum">
              <a:rPr lang="id-ID" altLang="fr-FR" sz="2800" b="1" smtClean="0">
                <a:solidFill>
                  <a:schemeClr val="bg1"/>
                </a:solidFill>
                <a:latin typeface="Raleway Light" pitchFamily="-65" charset="0"/>
              </a:rPr>
              <a:pPr algn="ctr" eaLnBrk="1" hangingPunct="1">
                <a:defRPr/>
              </a:pPr>
              <a:t>‹N°›</a:t>
            </a:fld>
            <a:endParaRPr lang="id-ID" altLang="fr-FR" sz="2800" dirty="0" smtClean="0">
              <a:solidFill>
                <a:schemeClr val="bg1"/>
              </a:solidFill>
              <a:latin typeface="Raleway Light" pitchFamily="-65" charset="0"/>
            </a:endParaRPr>
          </a:p>
        </p:txBody>
      </p:sp>
    </p:spTree>
    <p:extLst>
      <p:ext uri="{BB962C8B-B14F-4D97-AF65-F5344CB8AC3E}">
        <p14:creationId xmlns:p14="http://schemas.microsoft.com/office/powerpoint/2010/main" xmlns="" val="2816855240"/>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portfolio">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7486247" y="8009113"/>
            <a:ext cx="16973839" cy="5915759"/>
          </a:xfrm>
          <a:prstGeom prst="rect">
            <a:avLst/>
          </a:prstGeom>
        </p:spPr>
        <p:txBody>
          <a:bodyPr rtlCol="0">
            <a:normAutofit/>
          </a:bodyPr>
          <a:lstStyle>
            <a:lvl1pPr marL="0" indent="0">
              <a:buNone/>
              <a:defRPr sz="2000">
                <a:solidFill>
                  <a:schemeClr val="bg1"/>
                </a:solidFill>
                <a:latin typeface="Raleway Light"/>
                <a:cs typeface="Raleway Light"/>
              </a:defRPr>
            </a:lvl1pPr>
          </a:lstStyle>
          <a:p>
            <a:pPr lvl="0"/>
            <a:endParaRPr lang="id-ID" noProof="0" dirty="0"/>
          </a:p>
        </p:txBody>
      </p:sp>
      <p:sp>
        <p:nvSpPr>
          <p:cNvPr id="12" name="Picture Placeholder 2"/>
          <p:cNvSpPr>
            <a:spLocks noGrp="1"/>
          </p:cNvSpPr>
          <p:nvPr>
            <p:ph type="pic" sz="quarter" idx="10"/>
          </p:nvPr>
        </p:nvSpPr>
        <p:spPr>
          <a:xfrm>
            <a:off x="10062517" y="-80212"/>
            <a:ext cx="14397569" cy="8133886"/>
          </a:xfrm>
          <a:prstGeom prst="rect">
            <a:avLst/>
          </a:prstGeom>
        </p:spPr>
        <p:txBody>
          <a:bodyPr rtlCol="0">
            <a:normAutofit/>
          </a:bodyPr>
          <a:lstStyle>
            <a:lvl1pPr marL="0" indent="0">
              <a:buNone/>
              <a:defRPr sz="2000">
                <a:solidFill>
                  <a:schemeClr val="bg1"/>
                </a:solidFill>
                <a:latin typeface="Raleway Light"/>
                <a:cs typeface="Raleway Light"/>
              </a:defRPr>
            </a:lvl1pPr>
          </a:lstStyle>
          <a:p>
            <a:pPr lvl="0"/>
            <a:endParaRPr lang="id-ID" noProof="0" dirty="0"/>
          </a:p>
        </p:txBody>
      </p:sp>
    </p:spTree>
    <p:extLst>
      <p:ext uri="{BB962C8B-B14F-4D97-AF65-F5344CB8AC3E}">
        <p14:creationId xmlns:p14="http://schemas.microsoft.com/office/powerpoint/2010/main" xmlns="" val="202832274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reak-2">
    <p:spTree>
      <p:nvGrpSpPr>
        <p:cNvPr id="1" name=""/>
        <p:cNvGrpSpPr/>
        <p:nvPr/>
      </p:nvGrpSpPr>
      <p:grpSpPr>
        <a:xfrm>
          <a:off x="0" y="0"/>
          <a:ext cx="0" cy="0"/>
          <a:chOff x="0" y="0"/>
          <a:chExt cx="0" cy="0"/>
        </a:xfrm>
      </p:grpSpPr>
      <p:sp>
        <p:nvSpPr>
          <p:cNvPr id="2" name="Freeform 79"/>
          <p:cNvSpPr>
            <a:spLocks noChangeArrowheads="1"/>
          </p:cNvSpPr>
          <p:nvPr userDrawn="1"/>
        </p:nvSpPr>
        <p:spPr bwMode="auto">
          <a:xfrm>
            <a:off x="7700963" y="5599113"/>
            <a:ext cx="1081087" cy="1079500"/>
          </a:xfrm>
          <a:custGeom>
            <a:avLst/>
            <a:gdLst>
              <a:gd name="T0" fmla="*/ 286865 w 479"/>
              <a:gd name="T1" fmla="*/ 0 h 479"/>
              <a:gd name="T2" fmla="*/ 286865 w 479"/>
              <a:gd name="T3" fmla="*/ 0 h 479"/>
              <a:gd name="T4" fmla="*/ 0 w 479"/>
              <a:gd name="T5" fmla="*/ 286865 h 479"/>
              <a:gd name="T6" fmla="*/ 286865 w 479"/>
              <a:gd name="T7" fmla="*/ 573730 h 479"/>
              <a:gd name="T8" fmla="*/ 573730 w 479"/>
              <a:gd name="T9" fmla="*/ 286865 h 479"/>
              <a:gd name="T10" fmla="*/ 286865 w 479"/>
              <a:gd name="T11" fmla="*/ 0 h 479"/>
              <a:gd name="T12" fmla="*/ 531720 w 479"/>
              <a:gd name="T13" fmla="*/ 286865 h 479"/>
              <a:gd name="T14" fmla="*/ 531720 w 479"/>
              <a:gd name="T15" fmla="*/ 286865 h 479"/>
              <a:gd name="T16" fmla="*/ 478908 w 479"/>
              <a:gd name="T17" fmla="*/ 435699 h 479"/>
              <a:gd name="T18" fmla="*/ 468106 w 479"/>
              <a:gd name="T19" fmla="*/ 393689 h 479"/>
              <a:gd name="T20" fmla="*/ 478908 w 479"/>
              <a:gd name="T21" fmla="*/ 308470 h 479"/>
              <a:gd name="T22" fmla="*/ 446501 w 479"/>
              <a:gd name="T23" fmla="*/ 244855 h 479"/>
              <a:gd name="T24" fmla="*/ 382887 w 479"/>
              <a:gd name="T25" fmla="*/ 213648 h 479"/>
              <a:gd name="T26" fmla="*/ 415294 w 479"/>
              <a:gd name="T27" fmla="*/ 105624 h 479"/>
              <a:gd name="T28" fmla="*/ 351680 w 479"/>
              <a:gd name="T29" fmla="*/ 74417 h 479"/>
              <a:gd name="T30" fmla="*/ 361282 w 479"/>
              <a:gd name="T31" fmla="*/ 63614 h 479"/>
              <a:gd name="T32" fmla="*/ 531720 w 479"/>
              <a:gd name="T33" fmla="*/ 286865 h 479"/>
              <a:gd name="T34" fmla="*/ 254458 w 479"/>
              <a:gd name="T35" fmla="*/ 52812 h 479"/>
              <a:gd name="T36" fmla="*/ 254458 w 479"/>
              <a:gd name="T37" fmla="*/ 52812 h 479"/>
              <a:gd name="T38" fmla="*/ 223250 w 479"/>
              <a:gd name="T39" fmla="*/ 74417 h 479"/>
              <a:gd name="T40" fmla="*/ 180041 w 479"/>
              <a:gd name="T41" fmla="*/ 105624 h 479"/>
              <a:gd name="T42" fmla="*/ 138031 w 479"/>
              <a:gd name="T43" fmla="*/ 159636 h 479"/>
              <a:gd name="T44" fmla="*/ 159636 w 479"/>
              <a:gd name="T45" fmla="*/ 190843 h 479"/>
              <a:gd name="T46" fmla="*/ 212448 w 479"/>
              <a:gd name="T47" fmla="*/ 190843 h 479"/>
              <a:gd name="T48" fmla="*/ 297667 w 479"/>
              <a:gd name="T49" fmla="*/ 286865 h 479"/>
              <a:gd name="T50" fmla="*/ 223250 w 479"/>
              <a:gd name="T51" fmla="*/ 350479 h 479"/>
              <a:gd name="T52" fmla="*/ 212448 w 479"/>
              <a:gd name="T53" fmla="*/ 404491 h 479"/>
              <a:gd name="T54" fmla="*/ 212448 w 479"/>
              <a:gd name="T55" fmla="*/ 468106 h 479"/>
              <a:gd name="T56" fmla="*/ 159636 w 479"/>
              <a:gd name="T57" fmla="*/ 414094 h 479"/>
              <a:gd name="T58" fmla="*/ 148834 w 479"/>
              <a:gd name="T59" fmla="*/ 340877 h 479"/>
              <a:gd name="T60" fmla="*/ 105624 w 479"/>
              <a:gd name="T61" fmla="*/ 286865 h 479"/>
              <a:gd name="T62" fmla="*/ 127229 w 479"/>
              <a:gd name="T63" fmla="*/ 223250 h 479"/>
              <a:gd name="T64" fmla="*/ 63614 w 479"/>
              <a:gd name="T65" fmla="*/ 202846 h 479"/>
              <a:gd name="T66" fmla="*/ 254458 w 479"/>
              <a:gd name="T67" fmla="*/ 52812 h 479"/>
              <a:gd name="T68" fmla="*/ 212448 w 479"/>
              <a:gd name="T69" fmla="*/ 520918 h 479"/>
              <a:gd name="T70" fmla="*/ 212448 w 479"/>
              <a:gd name="T71" fmla="*/ 520918 h 479"/>
              <a:gd name="T72" fmla="*/ 244855 w 479"/>
              <a:gd name="T73" fmla="*/ 499313 h 479"/>
              <a:gd name="T74" fmla="*/ 286865 w 479"/>
              <a:gd name="T75" fmla="*/ 488510 h 479"/>
              <a:gd name="T76" fmla="*/ 351680 w 479"/>
              <a:gd name="T77" fmla="*/ 468106 h 479"/>
              <a:gd name="T78" fmla="*/ 424896 w 479"/>
              <a:gd name="T79" fmla="*/ 488510 h 479"/>
              <a:gd name="T80" fmla="*/ 286865 w 479"/>
              <a:gd name="T81" fmla="*/ 531720 h 479"/>
              <a:gd name="T82" fmla="*/ 212448 w 479"/>
              <a:gd name="T83" fmla="*/ 520918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fr-FR"/>
          </a:p>
        </p:txBody>
      </p:sp>
    </p:spTree>
    <p:extLst>
      <p:ext uri="{BB962C8B-B14F-4D97-AF65-F5344CB8AC3E}">
        <p14:creationId xmlns:p14="http://schemas.microsoft.com/office/powerpoint/2010/main" xmlns="" val="222005761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fault Slide">
    <p:spTree>
      <p:nvGrpSpPr>
        <p:cNvPr id="1" name=""/>
        <p:cNvGrpSpPr/>
        <p:nvPr/>
      </p:nvGrpSpPr>
      <p:grpSpPr>
        <a:xfrm>
          <a:off x="0" y="0"/>
          <a:ext cx="0" cy="0"/>
          <a:chOff x="0" y="0"/>
          <a:chExt cx="0" cy="0"/>
        </a:xfrm>
      </p:grpSpPr>
      <p:sp>
        <p:nvSpPr>
          <p:cNvPr id="2"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3" name="Freeform 30"/>
          <p:cNvSpPr>
            <a:spLocks noChangeArrowheads="1"/>
          </p:cNvSpPr>
          <p:nvPr userDrawn="1"/>
        </p:nvSpPr>
        <p:spPr bwMode="auto">
          <a:xfrm>
            <a:off x="21856700" y="129619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4" name="Freeform 38"/>
          <p:cNvSpPr>
            <a:spLocks noChangeArrowheads="1"/>
          </p:cNvSpPr>
          <p:nvPr userDrawn="1"/>
        </p:nvSpPr>
        <p:spPr bwMode="auto">
          <a:xfrm>
            <a:off x="21956713" y="130381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5" name="Freeform 30"/>
          <p:cNvSpPr>
            <a:spLocks noChangeArrowheads="1"/>
          </p:cNvSpPr>
          <p:nvPr userDrawn="1"/>
        </p:nvSpPr>
        <p:spPr bwMode="auto">
          <a:xfrm>
            <a:off x="22272625" y="129619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6" name="Freeform 38"/>
          <p:cNvSpPr>
            <a:spLocks noChangeArrowheads="1"/>
          </p:cNvSpPr>
          <p:nvPr userDrawn="1"/>
        </p:nvSpPr>
        <p:spPr bwMode="auto">
          <a:xfrm flipH="1">
            <a:off x="22364700" y="130381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Teardrop 11"/>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8"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8EEC7CEC-270B-4A98-AA4B-78EFDD13DD4C}"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Tree>
    <p:extLst>
      <p:ext uri="{BB962C8B-B14F-4D97-AF65-F5344CB8AC3E}">
        <p14:creationId xmlns:p14="http://schemas.microsoft.com/office/powerpoint/2010/main" xmlns="" val="162526496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cons-se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19659223"/>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two column with image">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4" name="Freeform 30"/>
          <p:cNvSpPr>
            <a:spLocks noChangeArrowheads="1"/>
          </p:cNvSpPr>
          <p:nvPr userDrawn="1"/>
        </p:nvSpPr>
        <p:spPr bwMode="auto">
          <a:xfrm>
            <a:off x="21856700" y="129619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5" name="Freeform 38"/>
          <p:cNvSpPr>
            <a:spLocks noChangeArrowheads="1"/>
          </p:cNvSpPr>
          <p:nvPr userDrawn="1"/>
        </p:nvSpPr>
        <p:spPr bwMode="auto">
          <a:xfrm>
            <a:off x="21956713" y="130381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6" name="Freeform 30"/>
          <p:cNvSpPr>
            <a:spLocks noChangeArrowheads="1"/>
          </p:cNvSpPr>
          <p:nvPr userDrawn="1"/>
        </p:nvSpPr>
        <p:spPr bwMode="auto">
          <a:xfrm>
            <a:off x="22272625" y="129619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Freeform 38"/>
          <p:cNvSpPr>
            <a:spLocks noChangeArrowheads="1"/>
          </p:cNvSpPr>
          <p:nvPr userDrawn="1"/>
        </p:nvSpPr>
        <p:spPr bwMode="auto">
          <a:xfrm flipH="1">
            <a:off x="22364700" y="130381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8" name="Teardrop 11"/>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9"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C269C161-8A53-49D6-9E47-9BBA2A56CF53}"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10" name="Picture Placeholder 22"/>
          <p:cNvSpPr>
            <a:spLocks noGrp="1"/>
          </p:cNvSpPr>
          <p:nvPr>
            <p:ph type="pic" sz="quarter" idx="13"/>
          </p:nvPr>
        </p:nvSpPr>
        <p:spPr>
          <a:xfrm>
            <a:off x="12431713" y="6451599"/>
            <a:ext cx="10223500" cy="5267325"/>
          </a:xfrm>
        </p:spPr>
        <p:txBody>
          <a:bodyPr rtlCol="0">
            <a:normAutofit/>
          </a:bodyPr>
          <a:lstStyle>
            <a:lvl1pPr marL="0" indent="0">
              <a:buNone/>
              <a:defRPr sz="3200">
                <a:latin typeface="Raleway Light"/>
                <a:cs typeface="Raleway Light"/>
              </a:defRPr>
            </a:lvl1pPr>
          </a:lstStyle>
          <a:p>
            <a:pPr lvl="0"/>
            <a:endParaRPr lang="id-ID" noProof="0" dirty="0"/>
          </a:p>
        </p:txBody>
      </p:sp>
    </p:spTree>
    <p:extLst>
      <p:ext uri="{BB962C8B-B14F-4D97-AF65-F5344CB8AC3E}">
        <p14:creationId xmlns:p14="http://schemas.microsoft.com/office/powerpoint/2010/main" xmlns="" val="339151827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with-picture">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4" name="Freeform 30"/>
          <p:cNvSpPr>
            <a:spLocks noChangeArrowheads="1"/>
          </p:cNvSpPr>
          <p:nvPr userDrawn="1"/>
        </p:nvSpPr>
        <p:spPr bwMode="auto">
          <a:xfrm>
            <a:off x="21856700" y="129619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5" name="Freeform 38"/>
          <p:cNvSpPr>
            <a:spLocks noChangeArrowheads="1"/>
          </p:cNvSpPr>
          <p:nvPr userDrawn="1"/>
        </p:nvSpPr>
        <p:spPr bwMode="auto">
          <a:xfrm>
            <a:off x="21956713" y="130381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6" name="Freeform 30"/>
          <p:cNvSpPr>
            <a:spLocks noChangeArrowheads="1"/>
          </p:cNvSpPr>
          <p:nvPr userDrawn="1"/>
        </p:nvSpPr>
        <p:spPr bwMode="auto">
          <a:xfrm>
            <a:off x="22272625" y="129619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Freeform 38"/>
          <p:cNvSpPr>
            <a:spLocks noChangeArrowheads="1"/>
          </p:cNvSpPr>
          <p:nvPr userDrawn="1"/>
        </p:nvSpPr>
        <p:spPr bwMode="auto">
          <a:xfrm flipH="1">
            <a:off x="22364700" y="130381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8" name="Teardrop 11"/>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9"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5E912AE3-6545-4A06-8EE3-03EFC387209C}"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23" name="Picture Placeholder 22"/>
          <p:cNvSpPr>
            <a:spLocks noGrp="1"/>
          </p:cNvSpPr>
          <p:nvPr>
            <p:ph type="pic" sz="quarter" idx="13"/>
          </p:nvPr>
        </p:nvSpPr>
        <p:spPr>
          <a:xfrm>
            <a:off x="1727869" y="3936081"/>
            <a:ext cx="10099006" cy="7219030"/>
          </a:xfrm>
        </p:spPr>
        <p:txBody>
          <a:bodyPr rtlCol="0">
            <a:normAutofit/>
          </a:bodyPr>
          <a:lstStyle>
            <a:lvl1pPr marL="0" indent="0">
              <a:buNone/>
              <a:defRPr sz="3200">
                <a:latin typeface="Raleway Light"/>
                <a:cs typeface="Raleway Light"/>
              </a:defRPr>
            </a:lvl1pPr>
          </a:lstStyle>
          <a:p>
            <a:pPr lvl="0"/>
            <a:endParaRPr lang="id-ID" noProof="0" dirty="0"/>
          </a:p>
        </p:txBody>
      </p:sp>
    </p:spTree>
    <p:extLst>
      <p:ext uri="{BB962C8B-B14F-4D97-AF65-F5344CB8AC3E}">
        <p14:creationId xmlns:p14="http://schemas.microsoft.com/office/powerpoint/2010/main" xmlns="" val="2320188905"/>
      </p:ext>
    </p:extLst>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half-picture">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23" name="Picture Placeholder 22"/>
          <p:cNvSpPr>
            <a:spLocks noGrp="1"/>
          </p:cNvSpPr>
          <p:nvPr>
            <p:ph type="pic" sz="quarter" idx="13"/>
          </p:nvPr>
        </p:nvSpPr>
        <p:spPr>
          <a:xfrm>
            <a:off x="12147379" y="-13368"/>
            <a:ext cx="12277060" cy="13758556"/>
          </a:xfrm>
        </p:spPr>
        <p:txBody>
          <a:bodyPr rtlCol="0">
            <a:normAutofit/>
          </a:bodyPr>
          <a:lstStyle>
            <a:lvl1pPr marL="0" indent="0">
              <a:buNone/>
              <a:defRPr sz="3200">
                <a:latin typeface="Raleway Light"/>
                <a:cs typeface="Raleway Light"/>
              </a:defRPr>
            </a:lvl1pPr>
          </a:lstStyle>
          <a:p>
            <a:pPr lvl="0"/>
            <a:endParaRPr lang="id-ID" noProof="0" dirty="0"/>
          </a:p>
        </p:txBody>
      </p:sp>
    </p:spTree>
    <p:extLst>
      <p:ext uri="{BB962C8B-B14F-4D97-AF65-F5344CB8AC3E}">
        <p14:creationId xmlns:p14="http://schemas.microsoft.com/office/powerpoint/2010/main" xmlns="" val="607797834"/>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Web Data Traffic">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A931B28F-45FC-49C9-824D-DCED0CDF29BE}"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4" name="TextBox 7"/>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5" name="Freeform 30"/>
          <p:cNvSpPr>
            <a:spLocks noChangeArrowheads="1"/>
          </p:cNvSpPr>
          <p:nvPr userDrawn="1"/>
        </p:nvSpPr>
        <p:spPr bwMode="auto">
          <a:xfrm>
            <a:off x="22009100" y="131143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6" name="Freeform 38"/>
          <p:cNvSpPr>
            <a:spLocks noChangeArrowheads="1"/>
          </p:cNvSpPr>
          <p:nvPr userDrawn="1"/>
        </p:nvSpPr>
        <p:spPr bwMode="auto">
          <a:xfrm>
            <a:off x="22109113" y="131905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Freeform 30"/>
          <p:cNvSpPr>
            <a:spLocks noChangeArrowheads="1"/>
          </p:cNvSpPr>
          <p:nvPr userDrawn="1"/>
        </p:nvSpPr>
        <p:spPr bwMode="auto">
          <a:xfrm>
            <a:off x="22425025" y="131143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8" name="Freeform 38"/>
          <p:cNvSpPr>
            <a:spLocks noChangeArrowheads="1"/>
          </p:cNvSpPr>
          <p:nvPr userDrawn="1"/>
        </p:nvSpPr>
        <p:spPr bwMode="auto">
          <a:xfrm flipH="1">
            <a:off x="22517100" y="131905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9" name="Teardrop 12"/>
          <p:cNvSpPr/>
          <p:nvPr userDrawn="1"/>
        </p:nvSpPr>
        <p:spPr>
          <a:xfrm>
            <a:off x="23229888" y="9636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10" name="TextBox 13"/>
          <p:cNvSpPr txBox="1">
            <a:spLocks noChangeArrowheads="1"/>
          </p:cNvSpPr>
          <p:nvPr userDrawn="1"/>
        </p:nvSpPr>
        <p:spPr bwMode="auto">
          <a:xfrm>
            <a:off x="23161625" y="9715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4555427E-1CCB-4EC5-8F99-DC91050D6E0A}"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12" name="Picture Placeholder 3"/>
          <p:cNvSpPr>
            <a:spLocks noGrp="1"/>
          </p:cNvSpPr>
          <p:nvPr>
            <p:ph type="pic" sz="quarter" idx="11"/>
          </p:nvPr>
        </p:nvSpPr>
        <p:spPr>
          <a:xfrm>
            <a:off x="10047288" y="4925808"/>
            <a:ext cx="12590794" cy="7051880"/>
          </a:xfrm>
        </p:spPr>
        <p:txBody>
          <a:bodyPr rtlCol="0">
            <a:normAutofit/>
          </a:bodyPr>
          <a:lstStyle>
            <a:lvl1pPr>
              <a:defRPr sz="3600">
                <a:solidFill>
                  <a:schemeClr val="accent2"/>
                </a:solidFill>
              </a:defRPr>
            </a:lvl1pPr>
          </a:lstStyle>
          <a:p>
            <a:pPr lvl="0"/>
            <a:endParaRPr lang="id-ID" noProof="0" dirty="0"/>
          </a:p>
        </p:txBody>
      </p:sp>
    </p:spTree>
    <p:extLst>
      <p:ext uri="{BB962C8B-B14F-4D97-AF65-F5344CB8AC3E}">
        <p14:creationId xmlns:p14="http://schemas.microsoft.com/office/powerpoint/2010/main" xmlns="" val="1773277726"/>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pp Design 01">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4" name="Freeform 30"/>
          <p:cNvSpPr>
            <a:spLocks noChangeArrowheads="1"/>
          </p:cNvSpPr>
          <p:nvPr userDrawn="1"/>
        </p:nvSpPr>
        <p:spPr bwMode="auto">
          <a:xfrm>
            <a:off x="21856700" y="129619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5" name="Freeform 38"/>
          <p:cNvSpPr>
            <a:spLocks noChangeArrowheads="1"/>
          </p:cNvSpPr>
          <p:nvPr userDrawn="1"/>
        </p:nvSpPr>
        <p:spPr bwMode="auto">
          <a:xfrm>
            <a:off x="21956713" y="130381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6" name="Freeform 30"/>
          <p:cNvSpPr>
            <a:spLocks noChangeArrowheads="1"/>
          </p:cNvSpPr>
          <p:nvPr userDrawn="1"/>
        </p:nvSpPr>
        <p:spPr bwMode="auto">
          <a:xfrm>
            <a:off x="22272625" y="129619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Freeform 38"/>
          <p:cNvSpPr>
            <a:spLocks noChangeArrowheads="1"/>
          </p:cNvSpPr>
          <p:nvPr userDrawn="1"/>
        </p:nvSpPr>
        <p:spPr bwMode="auto">
          <a:xfrm flipH="1">
            <a:off x="22364700" y="130381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8" name="Teardrop 11"/>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9"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A81D7F72-CAB2-4547-BAEB-E928C193E80B}"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31" name="Picture Placeholder 2"/>
          <p:cNvSpPr>
            <a:spLocks noGrp="1"/>
          </p:cNvSpPr>
          <p:nvPr>
            <p:ph type="pic" sz="quarter" idx="11"/>
          </p:nvPr>
        </p:nvSpPr>
        <p:spPr>
          <a:xfrm>
            <a:off x="3740150" y="3922713"/>
            <a:ext cx="5360988" cy="7088975"/>
          </a:xfrm>
        </p:spPr>
        <p:txBody>
          <a:bodyPr rtlCol="0">
            <a:normAutofit/>
          </a:bodyPr>
          <a:lstStyle>
            <a:lvl1pPr marL="0" indent="0">
              <a:buNone/>
              <a:defRPr sz="2000">
                <a:latin typeface="Raleway Light"/>
                <a:cs typeface="Raleway Light"/>
              </a:defRPr>
            </a:lvl1pPr>
          </a:lstStyle>
          <a:p>
            <a:pPr lvl="0"/>
            <a:endParaRPr lang="en-US" noProof="0" dirty="0"/>
          </a:p>
        </p:txBody>
      </p:sp>
    </p:spTree>
    <p:extLst>
      <p:ext uri="{BB962C8B-B14F-4D97-AF65-F5344CB8AC3E}">
        <p14:creationId xmlns:p14="http://schemas.microsoft.com/office/powerpoint/2010/main" xmlns="" val="34769790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t-mockup">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defRPr/>
            </a:pPr>
            <a:r>
              <a:rPr lang="id-ID" altLang="fr-FR" sz="2400" b="1" smtClean="0">
                <a:latin typeface="Raleway" panose="020B0003030101060003" charset="0"/>
              </a:rPr>
              <a:t>Entrepreneur</a:t>
            </a:r>
            <a:r>
              <a:rPr lang="id-ID" altLang="fr-FR" sz="2400" b="1" smtClean="0">
                <a:latin typeface="Lato" charset="0"/>
              </a:rPr>
              <a:t> </a:t>
            </a:r>
            <a:r>
              <a:rPr lang="id-ID" altLang="fr-FR" sz="2400" smtClean="0"/>
              <a:t>Slides</a:t>
            </a:r>
          </a:p>
        </p:txBody>
      </p:sp>
      <p:sp>
        <p:nvSpPr>
          <p:cNvPr id="6" name="Freeform 30"/>
          <p:cNvSpPr>
            <a:spLocks noChangeArrowheads="1"/>
          </p:cNvSpPr>
          <p:nvPr userDrawn="1"/>
        </p:nvSpPr>
        <p:spPr bwMode="auto">
          <a:xfrm>
            <a:off x="21856700" y="12961938"/>
            <a:ext cx="350838" cy="358775"/>
          </a:xfrm>
          <a:custGeom>
            <a:avLst/>
            <a:gdLst>
              <a:gd name="T0" fmla="*/ 138442729 w 444"/>
              <a:gd name="T1" fmla="*/ 0 h 454"/>
              <a:gd name="T2" fmla="*/ 138442729 w 444"/>
              <a:gd name="T3" fmla="*/ 0 h 454"/>
              <a:gd name="T4" fmla="*/ 0 w 444"/>
              <a:gd name="T5" fmla="*/ 138088862 h 454"/>
              <a:gd name="T6" fmla="*/ 138442729 w 444"/>
              <a:gd name="T7" fmla="*/ 281775879 h 454"/>
              <a:gd name="T8" fmla="*/ 276262010 w 444"/>
              <a:gd name="T9" fmla="*/ 138088862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7" name="Freeform 38"/>
          <p:cNvSpPr>
            <a:spLocks noChangeArrowheads="1"/>
          </p:cNvSpPr>
          <p:nvPr userDrawn="1"/>
        </p:nvSpPr>
        <p:spPr bwMode="auto">
          <a:xfrm>
            <a:off x="21956713" y="13038138"/>
            <a:ext cx="125412" cy="217487"/>
          </a:xfrm>
          <a:custGeom>
            <a:avLst/>
            <a:gdLst>
              <a:gd name="T0" fmla="*/ 109947663 w 133"/>
              <a:gd name="T1" fmla="*/ 180239291 h 231"/>
              <a:gd name="T2" fmla="*/ 109947663 w 133"/>
              <a:gd name="T3" fmla="*/ 180239291 h 231"/>
              <a:gd name="T4" fmla="*/ 109947663 w 133"/>
              <a:gd name="T5" fmla="*/ 203211003 h 231"/>
              <a:gd name="T6" fmla="*/ 86007172 w 133"/>
              <a:gd name="T7" fmla="*/ 203211003 h 231"/>
              <a:gd name="T8" fmla="*/ 0 w 133"/>
              <a:gd name="T9" fmla="*/ 117508885 h 231"/>
              <a:gd name="T10" fmla="*/ 0 w 133"/>
              <a:gd name="T11" fmla="*/ 94537174 h 231"/>
              <a:gd name="T12" fmla="*/ 86007172 w 133"/>
              <a:gd name="T13" fmla="*/ 7951927 h 231"/>
              <a:gd name="T14" fmla="*/ 109947663 w 133"/>
              <a:gd name="T15" fmla="*/ 7951927 h 231"/>
              <a:gd name="T16" fmla="*/ 109947663 w 133"/>
              <a:gd name="T17" fmla="*/ 30923639 h 231"/>
              <a:gd name="T18" fmla="*/ 39013504 w 133"/>
              <a:gd name="T19" fmla="*/ 101605031 h 231"/>
              <a:gd name="T20" fmla="*/ 109947663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8" name="Freeform 30"/>
          <p:cNvSpPr>
            <a:spLocks noChangeArrowheads="1"/>
          </p:cNvSpPr>
          <p:nvPr userDrawn="1"/>
        </p:nvSpPr>
        <p:spPr bwMode="auto">
          <a:xfrm>
            <a:off x="22272625" y="12961938"/>
            <a:ext cx="350838" cy="357187"/>
          </a:xfrm>
          <a:custGeom>
            <a:avLst/>
            <a:gdLst>
              <a:gd name="T0" fmla="*/ 138442729 w 444"/>
              <a:gd name="T1" fmla="*/ 0 h 454"/>
              <a:gd name="T2" fmla="*/ 138442729 w 444"/>
              <a:gd name="T3" fmla="*/ 0 h 454"/>
              <a:gd name="T4" fmla="*/ 0 w 444"/>
              <a:gd name="T5" fmla="*/ 137477657 h 454"/>
              <a:gd name="T6" fmla="*/ 138442729 w 444"/>
              <a:gd name="T7" fmla="*/ 280528690 h 454"/>
              <a:gd name="T8" fmla="*/ 276262010 w 444"/>
              <a:gd name="T9" fmla="*/ 137477657 h 454"/>
              <a:gd name="T10" fmla="*/ 138442729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9" name="Freeform 38"/>
          <p:cNvSpPr>
            <a:spLocks noChangeArrowheads="1"/>
          </p:cNvSpPr>
          <p:nvPr userDrawn="1"/>
        </p:nvSpPr>
        <p:spPr bwMode="auto">
          <a:xfrm flipH="1">
            <a:off x="22364700" y="13038138"/>
            <a:ext cx="125413" cy="217487"/>
          </a:xfrm>
          <a:custGeom>
            <a:avLst/>
            <a:gdLst>
              <a:gd name="T0" fmla="*/ 109370509 w 133"/>
              <a:gd name="T1" fmla="*/ 180239291 h 231"/>
              <a:gd name="T2" fmla="*/ 109370509 w 133"/>
              <a:gd name="T3" fmla="*/ 180239291 h 231"/>
              <a:gd name="T4" fmla="*/ 109370509 w 133"/>
              <a:gd name="T5" fmla="*/ 203211003 h 231"/>
              <a:gd name="T6" fmla="*/ 85555240 w 133"/>
              <a:gd name="T7" fmla="*/ 203211003 h 231"/>
              <a:gd name="T8" fmla="*/ 0 w 133"/>
              <a:gd name="T9" fmla="*/ 117508885 h 231"/>
              <a:gd name="T10" fmla="*/ 0 w 133"/>
              <a:gd name="T11" fmla="*/ 94537174 h 231"/>
              <a:gd name="T12" fmla="*/ 85555240 w 133"/>
              <a:gd name="T13" fmla="*/ 7951927 h 231"/>
              <a:gd name="T14" fmla="*/ 109370509 w 133"/>
              <a:gd name="T15" fmla="*/ 7951927 h 231"/>
              <a:gd name="T16" fmla="*/ 109370509 w 133"/>
              <a:gd name="T17" fmla="*/ 30923639 h 231"/>
              <a:gd name="T18" fmla="*/ 38809194 w 133"/>
              <a:gd name="T19" fmla="*/ 101605031 h 231"/>
              <a:gd name="T20" fmla="*/ 109370509 w 133"/>
              <a:gd name="T21" fmla="*/ 180239291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fr-FR"/>
          </a:p>
        </p:txBody>
      </p:sp>
      <p:sp>
        <p:nvSpPr>
          <p:cNvPr id="10" name="Teardrop 11"/>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a:p>
        </p:txBody>
      </p:sp>
      <p:sp>
        <p:nvSpPr>
          <p:cNvPr id="11"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defRPr/>
            </a:pPr>
            <a:fld id="{7F7B49FC-6012-4552-8C24-B6028E207A37}" type="slidenum">
              <a:rPr lang="id-ID" altLang="fr-FR" sz="2800" b="1" smtClean="0">
                <a:solidFill>
                  <a:schemeClr val="bg1"/>
                </a:solidFill>
                <a:latin typeface="Raleway Light" pitchFamily="-65" charset="0"/>
              </a:rPr>
              <a:pPr algn="ctr" eaLnBrk="1" hangingPunct="1">
                <a:defRPr/>
              </a:pPr>
              <a:t>‹N°›</a:t>
            </a:fld>
            <a:endParaRPr lang="id-ID" altLang="fr-FR" sz="2800" smtClean="0">
              <a:solidFill>
                <a:schemeClr val="bg1"/>
              </a:solidFill>
              <a:latin typeface="Raleway Light" pitchFamily="-65" charset="0"/>
            </a:endParaRPr>
          </a:p>
        </p:txBody>
      </p:sp>
      <p:sp>
        <p:nvSpPr>
          <p:cNvPr id="26" name="Picture Placeholder 9"/>
          <p:cNvSpPr>
            <a:spLocks noGrp="1"/>
          </p:cNvSpPr>
          <p:nvPr>
            <p:ph type="pic" sz="quarter" idx="10"/>
          </p:nvPr>
        </p:nvSpPr>
        <p:spPr>
          <a:xfrm>
            <a:off x="4314768" y="4227044"/>
            <a:ext cx="4058313" cy="5455695"/>
          </a:xfrm>
        </p:spPr>
        <p:txBody>
          <a:bodyPr rtlCol="0">
            <a:normAutofit/>
          </a:bodyPr>
          <a:lstStyle>
            <a:lvl1pPr marL="0" indent="0">
              <a:buNone/>
              <a:defRPr sz="2200">
                <a:solidFill>
                  <a:schemeClr val="tx1">
                    <a:lumMod val="50000"/>
                    <a:lumOff val="50000"/>
                  </a:schemeClr>
                </a:solidFill>
              </a:defRPr>
            </a:lvl1pPr>
          </a:lstStyle>
          <a:p>
            <a:pPr lvl="0"/>
            <a:endParaRPr lang="en-US" noProof="0" dirty="0"/>
          </a:p>
        </p:txBody>
      </p:sp>
      <p:sp>
        <p:nvSpPr>
          <p:cNvPr id="69" name="Picture Placeholder 9"/>
          <p:cNvSpPr>
            <a:spLocks noGrp="1"/>
          </p:cNvSpPr>
          <p:nvPr>
            <p:ph type="pic" sz="quarter" idx="11"/>
          </p:nvPr>
        </p:nvSpPr>
        <p:spPr>
          <a:xfrm>
            <a:off x="10144094" y="4227044"/>
            <a:ext cx="4156106" cy="5455695"/>
          </a:xfrm>
        </p:spPr>
        <p:txBody>
          <a:bodyPr rtlCol="0">
            <a:normAutofit/>
          </a:bodyPr>
          <a:lstStyle>
            <a:lvl1pPr marL="0" indent="0">
              <a:buNone/>
              <a:defRPr sz="2000">
                <a:solidFill>
                  <a:schemeClr val="tx1">
                    <a:lumMod val="50000"/>
                    <a:lumOff val="50000"/>
                  </a:schemeClr>
                </a:solidFill>
              </a:defRPr>
            </a:lvl1pPr>
          </a:lstStyle>
          <a:p>
            <a:pPr lvl="0"/>
            <a:endParaRPr lang="en-US" noProof="0" dirty="0"/>
          </a:p>
        </p:txBody>
      </p:sp>
      <p:sp>
        <p:nvSpPr>
          <p:cNvPr id="70" name="Picture Placeholder 9"/>
          <p:cNvSpPr>
            <a:spLocks noGrp="1"/>
          </p:cNvSpPr>
          <p:nvPr>
            <p:ph type="pic" sz="quarter" idx="12"/>
          </p:nvPr>
        </p:nvSpPr>
        <p:spPr>
          <a:xfrm>
            <a:off x="15832183" y="4231071"/>
            <a:ext cx="4157617" cy="5455695"/>
          </a:xfrm>
        </p:spPr>
        <p:txBody>
          <a:bodyPr rtlCol="0">
            <a:normAutofit/>
          </a:bodyPr>
          <a:lstStyle>
            <a:lvl1pPr marL="0" indent="0">
              <a:buNone/>
              <a:defRPr sz="2200">
                <a:solidFill>
                  <a:schemeClr val="tx1">
                    <a:lumMod val="50000"/>
                    <a:lumOff val="50000"/>
                  </a:schemeClr>
                </a:solidFill>
                <a:latin typeface="Raleway Light"/>
                <a:cs typeface="Raleway Light"/>
              </a:defRPr>
            </a:lvl1pPr>
          </a:lstStyle>
          <a:p>
            <a:pPr lvl="0"/>
            <a:endParaRPr lang="en-US" noProof="0" dirty="0"/>
          </a:p>
        </p:txBody>
      </p:sp>
    </p:spTree>
    <p:extLst>
      <p:ext uri="{BB962C8B-B14F-4D97-AF65-F5344CB8AC3E}">
        <p14:creationId xmlns:p14="http://schemas.microsoft.com/office/powerpoint/2010/main" xmlns="" val="39724426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676400" y="730250"/>
            <a:ext cx="21024850" cy="265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43" tIns="91422" rIns="182843" bIns="91422" numCol="1" anchor="ctr" anchorCtr="0" compatLnSpc="1">
            <a:prstTxWarp prst="textNoShape">
              <a:avLst/>
            </a:prstTxWarp>
          </a:bodyPr>
          <a:lstStyle/>
          <a:p>
            <a:pPr lvl="0"/>
            <a:r>
              <a:rPr lang="en-US" altLang="fr-FR" smtClean="0"/>
              <a:t>Click to edit Master title style</a:t>
            </a:r>
          </a:p>
        </p:txBody>
      </p:sp>
      <p:sp>
        <p:nvSpPr>
          <p:cNvPr id="1027" name="Text Placeholder 2"/>
          <p:cNvSpPr>
            <a:spLocks noGrp="1"/>
          </p:cNvSpPr>
          <p:nvPr>
            <p:ph type="body" idx="1"/>
          </p:nvPr>
        </p:nvSpPr>
        <p:spPr bwMode="auto">
          <a:xfrm>
            <a:off x="1676400" y="3651250"/>
            <a:ext cx="21024850" cy="870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43" tIns="91422" rIns="182843" bIns="91422" numCol="1" anchor="t" anchorCtr="0" compatLnSpc="1">
            <a:prstTxWarp prst="textNoShape">
              <a:avLst/>
            </a:prstTxWarp>
          </a:bodyPr>
          <a:lstStyle/>
          <a:p>
            <a:pPr lvl="0"/>
            <a:r>
              <a:rPr lang="en-US" altLang="fr-FR" smtClean="0"/>
              <a:t>Click to edit Master text styles</a:t>
            </a:r>
          </a:p>
          <a:p>
            <a:pPr lvl="1"/>
            <a:r>
              <a:rPr lang="en-US" altLang="fr-FR" smtClean="0"/>
              <a:t>Second level</a:t>
            </a:r>
          </a:p>
          <a:p>
            <a:pPr lvl="2"/>
            <a:r>
              <a:rPr lang="en-US" altLang="fr-FR" smtClean="0"/>
              <a:t>Third level</a:t>
            </a:r>
          </a:p>
          <a:p>
            <a:pPr lvl="3"/>
            <a:r>
              <a:rPr lang="en-US" altLang="fr-FR" smtClean="0"/>
              <a:t>Fourth level</a:t>
            </a:r>
          </a:p>
          <a:p>
            <a:pPr lvl="4"/>
            <a:r>
              <a:rPr lang="en-US" altLang="fr-FR" smtClean="0"/>
              <a:t>Fifth level</a:t>
            </a:r>
          </a:p>
        </p:txBody>
      </p:sp>
      <p:sp>
        <p:nvSpPr>
          <p:cNvPr id="4" name="Date Placeholder 3"/>
          <p:cNvSpPr>
            <a:spLocks noGrp="1"/>
          </p:cNvSpPr>
          <p:nvPr>
            <p:ph type="dt" sz="half" idx="2"/>
          </p:nvPr>
        </p:nvSpPr>
        <p:spPr>
          <a:xfrm>
            <a:off x="1676400" y="12712700"/>
            <a:ext cx="5484813" cy="730250"/>
          </a:xfrm>
          <a:prstGeom prst="rect">
            <a:avLst/>
          </a:prstGeom>
        </p:spPr>
        <p:txBody>
          <a:bodyPr vert="horz" lIns="182843" tIns="91422" rIns="182843" bIns="91422" rtlCol="0" anchor="ctr"/>
          <a:lstStyle>
            <a:lvl1pPr algn="l" defTabSz="1828434" eaLnBrk="1" fontAlgn="auto" hangingPunct="1">
              <a:spcBef>
                <a:spcPts val="0"/>
              </a:spcBef>
              <a:spcAft>
                <a:spcPts val="0"/>
              </a:spcAft>
              <a:defRPr sz="2400">
                <a:solidFill>
                  <a:schemeClr val="tx1">
                    <a:tint val="75000"/>
                  </a:schemeClr>
                </a:solidFill>
                <a:latin typeface="Raleway" panose="020B0003030101060003" pitchFamily="34" charset="0"/>
                <a:ea typeface="+mn-ea"/>
              </a:defRPr>
            </a:lvl1pPr>
          </a:lstStyle>
          <a:p>
            <a:pPr>
              <a:defRPr/>
            </a:pPr>
            <a:endParaRPr lang="en-US"/>
          </a:p>
        </p:txBody>
      </p:sp>
      <p:sp>
        <p:nvSpPr>
          <p:cNvPr id="5" name="Footer Placeholder 4"/>
          <p:cNvSpPr>
            <a:spLocks noGrp="1"/>
          </p:cNvSpPr>
          <p:nvPr>
            <p:ph type="ftr" sz="quarter" idx="3"/>
          </p:nvPr>
        </p:nvSpPr>
        <p:spPr>
          <a:xfrm>
            <a:off x="8075613" y="12712700"/>
            <a:ext cx="8226425" cy="730250"/>
          </a:xfrm>
          <a:prstGeom prst="rect">
            <a:avLst/>
          </a:prstGeom>
        </p:spPr>
        <p:txBody>
          <a:bodyPr vert="horz" lIns="182843" tIns="91422" rIns="182843" bIns="91422" rtlCol="0" anchor="ctr"/>
          <a:lstStyle>
            <a:lvl1pPr algn="ctr" defTabSz="1828434" eaLnBrk="1" fontAlgn="auto" hangingPunct="1">
              <a:spcBef>
                <a:spcPts val="0"/>
              </a:spcBef>
              <a:spcAft>
                <a:spcPts val="0"/>
              </a:spcAft>
              <a:defRPr sz="2400">
                <a:solidFill>
                  <a:schemeClr val="tx1">
                    <a:tint val="75000"/>
                  </a:schemeClr>
                </a:solidFill>
                <a:latin typeface="Raleway" panose="020B0003030101060003" pitchFamily="34" charset="0"/>
                <a:ea typeface="+mn-ea"/>
              </a:defRPr>
            </a:lvl1pPr>
          </a:lstStyle>
          <a:p>
            <a:pPr>
              <a:defRPr/>
            </a:pPr>
            <a:endParaRPr lang="en-US"/>
          </a:p>
        </p:txBody>
      </p:sp>
      <p:sp>
        <p:nvSpPr>
          <p:cNvPr id="6" name="Slide Number Placeholder 5"/>
          <p:cNvSpPr>
            <a:spLocks noGrp="1"/>
          </p:cNvSpPr>
          <p:nvPr>
            <p:ph type="sldNum" sz="quarter" idx="4"/>
          </p:nvPr>
        </p:nvSpPr>
        <p:spPr>
          <a:xfrm>
            <a:off x="17216438" y="12712700"/>
            <a:ext cx="5484812" cy="730250"/>
          </a:xfrm>
          <a:prstGeom prst="rect">
            <a:avLst/>
          </a:prstGeom>
        </p:spPr>
        <p:txBody>
          <a:bodyPr vert="horz" wrap="square" lIns="182843" tIns="91422" rIns="182843" bIns="91422" numCol="1" anchor="ctr" anchorCtr="0" compatLnSpc="1">
            <a:prstTxWarp prst="textNoShape">
              <a:avLst/>
            </a:prstTxWarp>
          </a:bodyPr>
          <a:lstStyle>
            <a:lvl1pPr algn="r" eaLnBrk="1" hangingPunct="1">
              <a:defRPr sz="2400" smtClean="0">
                <a:solidFill>
                  <a:srgbClr val="ABABAB"/>
                </a:solidFill>
                <a:latin typeface="Raleway" panose="020B0003030101060003" charset="0"/>
              </a:defRPr>
            </a:lvl1pPr>
          </a:lstStyle>
          <a:p>
            <a:pPr>
              <a:defRPr/>
            </a:pPr>
            <a:fld id="{E5666747-C4F0-41E8-B4FD-FA1FCEA4E936}" type="slidenum">
              <a:rPr lang="en-US" altLang="fr-FR"/>
              <a:pPr>
                <a:defRPr/>
              </a:pPr>
              <a:t>‹N°›</a:t>
            </a:fld>
            <a:endParaRPr lang="en-US" altLang="fr-FR"/>
          </a:p>
        </p:txBody>
      </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60" r:id="rId5"/>
    <p:sldLayoutId id="2147483861" r:id="rId6"/>
    <p:sldLayoutId id="2147483863" r:id="rId7"/>
    <p:sldLayoutId id="2147483865" r:id="rId8"/>
    <p:sldLayoutId id="2147483867" r:id="rId9"/>
    <p:sldLayoutId id="2147483871" r:id="rId10"/>
    <p:sldLayoutId id="2147483872" r:id="rId11"/>
  </p:sldLayoutIdLst>
  <p:transition/>
  <p:timing>
    <p:tnLst>
      <p:par>
        <p:cTn id="1" dur="indefinite" restart="never" nodeType="tmRoot"/>
      </p:par>
    </p:tnLst>
  </p:timing>
  <p:hf hdr="0" ftr="0" dt="0"/>
  <p:txStyles>
    <p:titleStyle>
      <a:lvl1pPr algn="l" defTabSz="1827213" rtl="0" eaLnBrk="0" fontAlgn="base" hangingPunct="0">
        <a:lnSpc>
          <a:spcPct val="90000"/>
        </a:lnSpc>
        <a:spcBef>
          <a:spcPct val="0"/>
        </a:spcBef>
        <a:spcAft>
          <a:spcPct val="0"/>
        </a:spcAft>
        <a:defRPr lang="en-US" sz="6000" kern="1200">
          <a:solidFill>
            <a:schemeClr val="tx1"/>
          </a:solidFill>
          <a:latin typeface="Lato" panose="020F0502020204030203" pitchFamily="34" charset="0"/>
          <a:ea typeface="MS PGothic" panose="020B0600070205080204" pitchFamily="34" charset="-128"/>
          <a:cs typeface="+mj-cs"/>
        </a:defRPr>
      </a:lvl1pPr>
      <a:lvl2pPr algn="l" defTabSz="1827213" rtl="0" eaLnBrk="0" fontAlgn="base" hangingPunct="0">
        <a:lnSpc>
          <a:spcPct val="90000"/>
        </a:lnSpc>
        <a:spcBef>
          <a:spcPct val="0"/>
        </a:spcBef>
        <a:spcAft>
          <a:spcPct val="0"/>
        </a:spcAft>
        <a:defRPr sz="6000">
          <a:solidFill>
            <a:schemeClr val="tx1"/>
          </a:solidFill>
          <a:latin typeface="Lato" charset="0"/>
          <a:ea typeface="MS PGothic" panose="020B0600070205080204" pitchFamily="34" charset="-128"/>
        </a:defRPr>
      </a:lvl2pPr>
      <a:lvl3pPr algn="l" defTabSz="1827213" rtl="0" eaLnBrk="0" fontAlgn="base" hangingPunct="0">
        <a:lnSpc>
          <a:spcPct val="90000"/>
        </a:lnSpc>
        <a:spcBef>
          <a:spcPct val="0"/>
        </a:spcBef>
        <a:spcAft>
          <a:spcPct val="0"/>
        </a:spcAft>
        <a:defRPr sz="6000">
          <a:solidFill>
            <a:schemeClr val="tx1"/>
          </a:solidFill>
          <a:latin typeface="Lato" charset="0"/>
          <a:ea typeface="MS PGothic" panose="020B0600070205080204" pitchFamily="34" charset="-128"/>
        </a:defRPr>
      </a:lvl3pPr>
      <a:lvl4pPr algn="l" defTabSz="1827213" rtl="0" eaLnBrk="0" fontAlgn="base" hangingPunct="0">
        <a:lnSpc>
          <a:spcPct val="90000"/>
        </a:lnSpc>
        <a:spcBef>
          <a:spcPct val="0"/>
        </a:spcBef>
        <a:spcAft>
          <a:spcPct val="0"/>
        </a:spcAft>
        <a:defRPr sz="6000">
          <a:solidFill>
            <a:schemeClr val="tx1"/>
          </a:solidFill>
          <a:latin typeface="Lato" charset="0"/>
          <a:ea typeface="MS PGothic" panose="020B0600070205080204" pitchFamily="34" charset="-128"/>
        </a:defRPr>
      </a:lvl4pPr>
      <a:lvl5pPr algn="l" defTabSz="1827213" rtl="0" eaLnBrk="0" fontAlgn="base" hangingPunct="0">
        <a:lnSpc>
          <a:spcPct val="90000"/>
        </a:lnSpc>
        <a:spcBef>
          <a:spcPct val="0"/>
        </a:spcBef>
        <a:spcAft>
          <a:spcPct val="0"/>
        </a:spcAft>
        <a:defRPr sz="6000">
          <a:solidFill>
            <a:schemeClr val="tx1"/>
          </a:solidFill>
          <a:latin typeface="Lato" charset="0"/>
          <a:ea typeface="MS PGothic" panose="020B0600070205080204" pitchFamily="34" charset="-128"/>
        </a:defRPr>
      </a:lvl5pPr>
      <a:lvl6pPr marL="457200" algn="l" defTabSz="1827213" rtl="0" fontAlgn="base">
        <a:lnSpc>
          <a:spcPct val="90000"/>
        </a:lnSpc>
        <a:spcBef>
          <a:spcPct val="0"/>
        </a:spcBef>
        <a:spcAft>
          <a:spcPct val="0"/>
        </a:spcAft>
        <a:defRPr sz="6000">
          <a:solidFill>
            <a:schemeClr val="tx1"/>
          </a:solidFill>
          <a:latin typeface="Lato" charset="0"/>
          <a:ea typeface="MS PGothic" panose="020B0600070205080204" pitchFamily="34" charset="-128"/>
        </a:defRPr>
      </a:lvl6pPr>
      <a:lvl7pPr marL="914400" algn="l" defTabSz="1827213" rtl="0" fontAlgn="base">
        <a:lnSpc>
          <a:spcPct val="90000"/>
        </a:lnSpc>
        <a:spcBef>
          <a:spcPct val="0"/>
        </a:spcBef>
        <a:spcAft>
          <a:spcPct val="0"/>
        </a:spcAft>
        <a:defRPr sz="6000">
          <a:solidFill>
            <a:schemeClr val="tx1"/>
          </a:solidFill>
          <a:latin typeface="Lato" charset="0"/>
          <a:ea typeface="MS PGothic" panose="020B0600070205080204" pitchFamily="34" charset="-128"/>
        </a:defRPr>
      </a:lvl7pPr>
      <a:lvl8pPr marL="1371600" algn="l" defTabSz="1827213" rtl="0" fontAlgn="base">
        <a:lnSpc>
          <a:spcPct val="90000"/>
        </a:lnSpc>
        <a:spcBef>
          <a:spcPct val="0"/>
        </a:spcBef>
        <a:spcAft>
          <a:spcPct val="0"/>
        </a:spcAft>
        <a:defRPr sz="6000">
          <a:solidFill>
            <a:schemeClr val="tx1"/>
          </a:solidFill>
          <a:latin typeface="Lato" charset="0"/>
          <a:ea typeface="MS PGothic" panose="020B0600070205080204" pitchFamily="34" charset="-128"/>
        </a:defRPr>
      </a:lvl8pPr>
      <a:lvl9pPr marL="1828800" algn="l" defTabSz="1827213" rtl="0" fontAlgn="base">
        <a:lnSpc>
          <a:spcPct val="90000"/>
        </a:lnSpc>
        <a:spcBef>
          <a:spcPct val="0"/>
        </a:spcBef>
        <a:spcAft>
          <a:spcPct val="0"/>
        </a:spcAft>
        <a:defRPr sz="6000">
          <a:solidFill>
            <a:schemeClr val="tx1"/>
          </a:solidFill>
          <a:latin typeface="Lato" charset="0"/>
          <a:ea typeface="MS PGothic" panose="020B0600070205080204" pitchFamily="34" charset="-128"/>
        </a:defRPr>
      </a:lvl9pPr>
    </p:titleStyle>
    <p:bodyStyle>
      <a:lvl1pPr marL="455613" indent="-455613" algn="l" defTabSz="1827213" rtl="0" eaLnBrk="0" fontAlgn="base" hangingPunct="0">
        <a:lnSpc>
          <a:spcPct val="90000"/>
        </a:lnSpc>
        <a:spcBef>
          <a:spcPts val="2000"/>
        </a:spcBef>
        <a:spcAft>
          <a:spcPct val="0"/>
        </a:spcAft>
        <a:buFont typeface="Arial" panose="020B0604020202020204" pitchFamily="34" charset="0"/>
        <a:buChar char="•"/>
        <a:defRPr lang="en-US" sz="4800" kern="1200" dirty="0">
          <a:solidFill>
            <a:schemeClr val="tx1"/>
          </a:solidFill>
          <a:latin typeface="Lato" panose="020F0502020204030203" pitchFamily="34" charset="0"/>
          <a:ea typeface="MS PGothic" panose="020B0600070205080204" pitchFamily="34" charset="-128"/>
          <a:cs typeface="+mn-cs"/>
        </a:defRPr>
      </a:lvl1pPr>
      <a:lvl2pPr marL="1370013" indent="-455613" algn="l" defTabSz="1827213" rtl="0" eaLnBrk="0" fontAlgn="base" hangingPunct="0">
        <a:lnSpc>
          <a:spcPct val="90000"/>
        </a:lnSpc>
        <a:spcBef>
          <a:spcPts val="1000"/>
        </a:spcBef>
        <a:spcAft>
          <a:spcPct val="0"/>
        </a:spcAft>
        <a:buFont typeface="Arial" panose="020B0604020202020204" pitchFamily="34" charset="0"/>
        <a:buChar char="•"/>
        <a:defRPr lang="en-US" sz="4000" kern="1200" dirty="0">
          <a:solidFill>
            <a:schemeClr val="tx1"/>
          </a:solidFill>
          <a:latin typeface="Lato" panose="020F0502020204030203" pitchFamily="34" charset="0"/>
          <a:ea typeface="MS PGothic" panose="020B0600070205080204" pitchFamily="34" charset="-128"/>
          <a:cs typeface="+mn-cs"/>
        </a:defRPr>
      </a:lvl2pPr>
      <a:lvl3pPr marL="2284413" indent="-455613" algn="l" defTabSz="1827213" rtl="0" eaLnBrk="0" fontAlgn="base" hangingPunct="0">
        <a:lnSpc>
          <a:spcPct val="90000"/>
        </a:lnSpc>
        <a:spcBef>
          <a:spcPts val="1000"/>
        </a:spcBef>
        <a:spcAft>
          <a:spcPct val="0"/>
        </a:spcAft>
        <a:buFont typeface="Arial" panose="020B0604020202020204" pitchFamily="34" charset="0"/>
        <a:buChar char="•"/>
        <a:defRPr lang="en-US" sz="3600" kern="1200" dirty="0">
          <a:solidFill>
            <a:schemeClr val="tx1"/>
          </a:solidFill>
          <a:latin typeface="Lato" panose="020F0502020204030203" pitchFamily="34" charset="0"/>
          <a:ea typeface="MS PGothic" panose="020B0600070205080204" pitchFamily="34" charset="-128"/>
          <a:cs typeface="+mn-cs"/>
        </a:defRPr>
      </a:lvl3pPr>
      <a:lvl4pPr marL="31988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panose="020F0502020204030203" pitchFamily="34" charset="0"/>
          <a:ea typeface="MS PGothic" panose="020B0600070205080204" pitchFamily="34" charset="-128"/>
          <a:cs typeface="+mn-cs"/>
        </a:defRPr>
      </a:lvl4pPr>
      <a:lvl5pPr marL="41132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panose="020F0502020204030203" pitchFamily="34" charset="0"/>
          <a:ea typeface="MS PGothic" panose="020B0600070205080204" pitchFamily="34" charset="-128"/>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126344"/>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pic>
        <p:nvPicPr>
          <p:cNvPr id="21" name="Image 3">
            <a:extLst>
              <a:ext uri="{FF2B5EF4-FFF2-40B4-BE49-F238E27FC236}">
                <a16:creationId xmlns:a16="http://schemas.microsoft.com/office/drawing/2014/main" xmlns="" id="{60C34B4D-3C1C-4438-B24E-4451D814F0DC}"/>
              </a:ext>
            </a:extLst>
          </p:cNvPr>
          <p:cNvPicPr>
            <a:picLocks noChangeAspect="1"/>
          </p:cNvPicPr>
          <p:nvPr/>
        </p:nvPicPr>
        <p:blipFill rotWithShape="1">
          <a:blip r:embed="rId3" cstate="print">
            <a:extLst>
              <a:ext uri="{BEBA8EAE-BF5A-486C-A8C5-ECC9F3942E4B}">
                <a14:imgProps xmlns:a14="http://schemas.microsoft.com/office/drawing/2010/main" xmlns="">
                  <a14:imgLayer r:embed="rId4">
                    <a14:imgEffect>
                      <a14:sharpenSoften amount="50000"/>
                    </a14:imgEffect>
                    <a14:imgEffect>
                      <a14:colorTemperature colorTemp="5850"/>
                    </a14:imgEffect>
                    <a14:imgEffect>
                      <a14:saturation sat="275000"/>
                    </a14:imgEffect>
                    <a14:imgEffect>
                      <a14:brightnessContrast bright="50000" contrast="-7000"/>
                    </a14:imgEffect>
                  </a14:imgLayer>
                </a14:imgProps>
              </a:ext>
              <a:ext uri="{28A0092B-C50C-407E-A947-70E740481C1C}">
                <a14:useLocalDpi xmlns:a14="http://schemas.microsoft.com/office/drawing/2010/main" xmlns="" val="0"/>
              </a:ext>
            </a:extLst>
          </a:blip>
          <a:srcRect t="-2962" b="9629"/>
          <a:stretch/>
        </p:blipFill>
        <p:spPr>
          <a:xfrm>
            <a:off x="18617582" y="438446"/>
            <a:ext cx="5126738" cy="2520000"/>
          </a:xfrm>
          <a:prstGeom prst="rect">
            <a:avLst/>
          </a:prstGeom>
          <a:ln>
            <a:noFill/>
          </a:ln>
          <a:effectLst>
            <a:outerShdw blurRad="190500" algn="tl" rotWithShape="0">
              <a:srgbClr val="000000">
                <a:alpha val="70000"/>
              </a:srgbClr>
            </a:outerShdw>
          </a:effectLst>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55171" y="923837"/>
            <a:ext cx="8179708" cy="944572"/>
          </a:xfrm>
          <a:prstGeom prst="rect">
            <a:avLst/>
          </a:prstGeom>
        </p:spPr>
      </p:pic>
      <p:sp>
        <p:nvSpPr>
          <p:cNvPr id="7" name="ZoneTexte 6"/>
          <p:cNvSpPr txBox="1"/>
          <p:nvPr/>
        </p:nvSpPr>
        <p:spPr>
          <a:xfrm>
            <a:off x="7870371" y="3265714"/>
            <a:ext cx="9535886" cy="1107996"/>
          </a:xfrm>
          <a:prstGeom prst="rect">
            <a:avLst/>
          </a:prstGeom>
          <a:noFill/>
        </p:spPr>
        <p:txBody>
          <a:bodyPr wrap="square" rtlCol="0">
            <a:spAutoFit/>
          </a:bodyPr>
          <a:lstStyle/>
          <a:p>
            <a:r>
              <a:rPr lang="fr-FR" sz="6600" b="1" dirty="0" smtClean="0">
                <a:solidFill>
                  <a:schemeClr val="bg2"/>
                </a:solidFill>
              </a:rPr>
              <a:t>Projet de fin d’études</a:t>
            </a:r>
            <a:endParaRPr lang="fr-FR" sz="6600" b="1" dirty="0">
              <a:solidFill>
                <a:schemeClr val="bg2"/>
              </a:solidFill>
            </a:endParaRPr>
          </a:p>
        </p:txBody>
      </p:sp>
      <p:sp>
        <p:nvSpPr>
          <p:cNvPr id="8" name="ZoneTexte 7"/>
          <p:cNvSpPr txBox="1"/>
          <p:nvPr/>
        </p:nvSpPr>
        <p:spPr>
          <a:xfrm>
            <a:off x="3675658" y="5242690"/>
            <a:ext cx="17129522" cy="2862322"/>
          </a:xfrm>
          <a:prstGeom prst="rect">
            <a:avLst/>
          </a:prstGeom>
          <a:noFill/>
        </p:spPr>
        <p:txBody>
          <a:bodyPr wrap="square" rtlCol="0">
            <a:spAutoFit/>
          </a:bodyPr>
          <a:lstStyle/>
          <a:p>
            <a:pPr algn="ctr"/>
            <a:r>
              <a:rPr lang="fr-FR" sz="6000" b="1" dirty="0" smtClean="0">
                <a:solidFill>
                  <a:schemeClr val="bg2"/>
                </a:solidFill>
              </a:rPr>
              <a:t>DÉVELOPPEMENT ET MISE EN PRODUCTION D’UN TABLEAU DE BORD DE GESTION DE COMMANDES D’ESSAYAGE</a:t>
            </a:r>
            <a:endParaRPr lang="fr-FR" sz="6000" b="1" dirty="0">
              <a:solidFill>
                <a:schemeClr val="bg2"/>
              </a:solidFill>
            </a:endParaRPr>
          </a:p>
        </p:txBody>
      </p:sp>
      <p:cxnSp>
        <p:nvCxnSpPr>
          <p:cNvPr id="10" name="Connecteur droit 9"/>
          <p:cNvCxnSpPr/>
          <p:nvPr/>
        </p:nvCxnSpPr>
        <p:spPr>
          <a:xfrm flipV="1">
            <a:off x="6466114" y="4913520"/>
            <a:ext cx="10940143" cy="17959"/>
          </a:xfrm>
          <a:prstGeom prst="line">
            <a:avLst/>
          </a:prstGeom>
          <a:ln w="28575">
            <a:solidFill>
              <a:srgbClr val="FF7361"/>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V="1">
            <a:off x="6466114" y="8416141"/>
            <a:ext cx="10940143" cy="17959"/>
          </a:xfrm>
          <a:prstGeom prst="line">
            <a:avLst/>
          </a:prstGeom>
          <a:ln w="38100">
            <a:solidFill>
              <a:srgbClr val="FA6F5D"/>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79714" y="9797143"/>
            <a:ext cx="6204857" cy="1446550"/>
          </a:xfrm>
          <a:prstGeom prst="rect">
            <a:avLst/>
          </a:prstGeom>
          <a:noFill/>
        </p:spPr>
        <p:txBody>
          <a:bodyPr wrap="square" rtlCol="0">
            <a:spAutoFit/>
          </a:bodyPr>
          <a:lstStyle/>
          <a:p>
            <a:pPr algn="ctr"/>
            <a:r>
              <a:rPr lang="fr-FR" sz="4400" dirty="0" smtClean="0">
                <a:solidFill>
                  <a:schemeClr val="bg2"/>
                </a:solidFill>
              </a:rPr>
              <a:t>Réalisé par:</a:t>
            </a:r>
            <a:br>
              <a:rPr lang="fr-FR" sz="4400" dirty="0" smtClean="0">
                <a:solidFill>
                  <a:schemeClr val="bg2"/>
                </a:solidFill>
              </a:rPr>
            </a:br>
            <a:r>
              <a:rPr lang="fr-FR" sz="4400" dirty="0" smtClean="0">
                <a:solidFill>
                  <a:schemeClr val="bg2"/>
                </a:solidFill>
              </a:rPr>
              <a:t>Omar WAJA</a:t>
            </a:r>
            <a:endParaRPr lang="fr-FR" sz="4400" dirty="0">
              <a:solidFill>
                <a:schemeClr val="bg2"/>
              </a:solidFill>
            </a:endParaRPr>
          </a:p>
        </p:txBody>
      </p:sp>
      <p:sp>
        <p:nvSpPr>
          <p:cNvPr id="32" name="ZoneTexte 31"/>
          <p:cNvSpPr txBox="1"/>
          <p:nvPr/>
        </p:nvSpPr>
        <p:spPr>
          <a:xfrm>
            <a:off x="9137990" y="9665981"/>
            <a:ext cx="6204857" cy="1446550"/>
          </a:xfrm>
          <a:prstGeom prst="rect">
            <a:avLst/>
          </a:prstGeom>
          <a:noFill/>
        </p:spPr>
        <p:txBody>
          <a:bodyPr wrap="square" rtlCol="0">
            <a:spAutoFit/>
          </a:bodyPr>
          <a:lstStyle/>
          <a:p>
            <a:pPr algn="ctr"/>
            <a:r>
              <a:rPr lang="fr-FR" sz="4400" dirty="0" smtClean="0">
                <a:solidFill>
                  <a:schemeClr val="bg2"/>
                </a:solidFill>
              </a:rPr>
              <a:t>Supervisé par:</a:t>
            </a:r>
            <a:br>
              <a:rPr lang="fr-FR" sz="4400" dirty="0" smtClean="0">
                <a:solidFill>
                  <a:schemeClr val="bg2"/>
                </a:solidFill>
              </a:rPr>
            </a:br>
            <a:r>
              <a:rPr lang="fr-FR" sz="4400" dirty="0" smtClean="0">
                <a:solidFill>
                  <a:schemeClr val="bg2"/>
                </a:solidFill>
              </a:rPr>
              <a:t>Mr Walid SAAD</a:t>
            </a:r>
            <a:endParaRPr lang="fr-FR" sz="4400" dirty="0">
              <a:solidFill>
                <a:schemeClr val="bg2"/>
              </a:solidFill>
            </a:endParaRPr>
          </a:p>
        </p:txBody>
      </p:sp>
      <p:sp>
        <p:nvSpPr>
          <p:cNvPr id="33" name="ZoneTexte 32"/>
          <p:cNvSpPr txBox="1"/>
          <p:nvPr/>
        </p:nvSpPr>
        <p:spPr>
          <a:xfrm>
            <a:off x="16576561" y="9665981"/>
            <a:ext cx="7260338" cy="1446550"/>
          </a:xfrm>
          <a:prstGeom prst="rect">
            <a:avLst/>
          </a:prstGeom>
          <a:noFill/>
        </p:spPr>
        <p:txBody>
          <a:bodyPr wrap="square" rtlCol="0">
            <a:spAutoFit/>
          </a:bodyPr>
          <a:lstStyle/>
          <a:p>
            <a:pPr algn="ctr"/>
            <a:r>
              <a:rPr lang="fr-FR" sz="4400" dirty="0">
                <a:solidFill>
                  <a:schemeClr val="bg2"/>
                </a:solidFill>
              </a:rPr>
              <a:t>E</a:t>
            </a:r>
            <a:r>
              <a:rPr lang="fr-FR" sz="4400" dirty="0" smtClean="0">
                <a:solidFill>
                  <a:schemeClr val="bg2"/>
                </a:solidFill>
              </a:rPr>
              <a:t>ncadré par:</a:t>
            </a:r>
            <a:br>
              <a:rPr lang="fr-FR" sz="4400" dirty="0" smtClean="0">
                <a:solidFill>
                  <a:schemeClr val="bg2"/>
                </a:solidFill>
              </a:rPr>
            </a:br>
            <a:r>
              <a:rPr lang="fr-FR" sz="4400" dirty="0" smtClean="0">
                <a:solidFill>
                  <a:schemeClr val="bg2"/>
                </a:solidFill>
              </a:rPr>
              <a:t>Mr Thomas BONNENFANT</a:t>
            </a:r>
            <a:endParaRPr lang="fr-FR" sz="4400" dirty="0">
              <a:solidFill>
                <a:schemeClr val="bg2"/>
              </a:solidFill>
            </a:endParaRPr>
          </a:p>
        </p:txBody>
      </p:sp>
      <p:sp>
        <p:nvSpPr>
          <p:cNvPr id="12" name="ZoneTexte 11"/>
          <p:cNvSpPr txBox="1"/>
          <p:nvPr/>
        </p:nvSpPr>
        <p:spPr>
          <a:xfrm>
            <a:off x="8661455" y="12576405"/>
            <a:ext cx="7157925" cy="646331"/>
          </a:xfrm>
          <a:prstGeom prst="rect">
            <a:avLst/>
          </a:prstGeom>
          <a:noFill/>
        </p:spPr>
        <p:txBody>
          <a:bodyPr wrap="square" rtlCol="0">
            <a:spAutoFit/>
          </a:bodyPr>
          <a:lstStyle/>
          <a:p>
            <a:pPr algn="ctr"/>
            <a:r>
              <a:rPr lang="fr-FR" dirty="0" smtClean="0">
                <a:solidFill>
                  <a:schemeClr val="bg2"/>
                </a:solidFill>
              </a:rPr>
              <a:t>Année universitaire 2018 - 2019</a:t>
            </a:r>
            <a:endParaRPr lang="fr-FR" dirty="0">
              <a:solidFill>
                <a:schemeClr val="bg2"/>
              </a:solidFill>
            </a:endParaRPr>
          </a:p>
        </p:txBody>
      </p:sp>
    </p:spTree>
    <p:extLst>
      <p:ext uri="{BB962C8B-B14F-4D97-AF65-F5344CB8AC3E}">
        <p14:creationId xmlns:p14="http://schemas.microsoft.com/office/powerpoint/2010/main" xmlns="" val="74975143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13" name="Group 6"/>
          <p:cNvGrpSpPr>
            <a:grpSpLocks/>
          </p:cNvGrpSpPr>
          <p:nvPr/>
        </p:nvGrpSpPr>
        <p:grpSpPr bwMode="auto">
          <a:xfrm rot="5400000">
            <a:off x="-3979862" y="6216650"/>
            <a:ext cx="9069387" cy="1293813"/>
            <a:chOff x="1775295" y="1984406"/>
            <a:chExt cx="3631535" cy="90155"/>
          </a:xfrm>
          <a:solidFill>
            <a:schemeClr val="bg2"/>
          </a:solidFill>
        </p:grpSpPr>
        <p:sp>
          <p:nvSpPr>
            <p:cNvPr id="14" name="Rectangle 13"/>
            <p:cNvSpPr/>
            <p:nvPr/>
          </p:nvSpPr>
          <p:spPr>
            <a:xfrm flipV="1">
              <a:off x="1775295"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a:xfrm flipV="1">
              <a:off x="2389980" y="1984406"/>
              <a:ext cx="540948" cy="9015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a:xfrm flipV="1">
              <a:off x="3025642"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3640326"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4257554" y="2028875"/>
              <a:ext cx="539041"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4865882"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37893" name="ZoneTexte 19"/>
          <p:cNvSpPr txBox="1">
            <a:spLocks noChangeArrowheads="1"/>
          </p:cNvSpPr>
          <p:nvPr/>
        </p:nvSpPr>
        <p:spPr bwMode="auto">
          <a:xfrm>
            <a:off x="209550" y="3811588"/>
            <a:ext cx="766763" cy="1446212"/>
          </a:xfrm>
          <a:prstGeom prst="rect">
            <a:avLst/>
          </a:prstGeom>
          <a:noFill/>
          <a:ln>
            <a:noFill/>
          </a:ln>
          <a:extLst/>
        </p:spPr>
        <p:txBody>
          <a:bodyPr>
            <a:spAutoFit/>
          </a:bodyPr>
          <a:lstStyle/>
          <a:p>
            <a:pPr eaLnBrk="1" hangingPunct="1"/>
            <a:r>
              <a:rPr lang="fr-FR" altLang="fr-FR" sz="8800" b="1" dirty="0">
                <a:solidFill>
                  <a:srgbClr val="455666"/>
                </a:solidFill>
                <a:latin typeface="Raleway" charset="0"/>
              </a:rPr>
              <a:t>2</a:t>
            </a:r>
          </a:p>
        </p:txBody>
      </p:sp>
      <p:grpSp>
        <p:nvGrpSpPr>
          <p:cNvPr id="2" name="Groupe 1"/>
          <p:cNvGrpSpPr/>
          <p:nvPr/>
        </p:nvGrpSpPr>
        <p:grpSpPr>
          <a:xfrm>
            <a:off x="7731358" y="4154488"/>
            <a:ext cx="8911758" cy="4183062"/>
            <a:chOff x="7731358" y="4154488"/>
            <a:chExt cx="8911758" cy="4183062"/>
          </a:xfrm>
        </p:grpSpPr>
        <p:sp>
          <p:nvSpPr>
            <p:cNvPr id="5" name="TextBox 5"/>
            <p:cNvSpPr txBox="1">
              <a:spLocks noChangeArrowheads="1"/>
            </p:cNvSpPr>
            <p:nvPr/>
          </p:nvSpPr>
          <p:spPr bwMode="auto">
            <a:xfrm>
              <a:off x="7731358" y="6398558"/>
              <a:ext cx="89117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smtClean="0">
                  <a:solidFill>
                    <a:schemeClr val="bg1"/>
                  </a:solidFill>
                  <a:latin typeface="Raleway" charset="0"/>
                </a:rPr>
                <a:t>ANALYSE ET PLANIFICATION</a:t>
              </a:r>
              <a:endParaRPr lang="id-ID" altLang="fr-FR" sz="6000" b="1" dirty="0">
                <a:solidFill>
                  <a:schemeClr val="bg1"/>
                </a:solidFill>
                <a:latin typeface="Raleway" charset="0"/>
              </a:endParaRPr>
            </a:p>
          </p:txBody>
        </p:sp>
        <p:sp>
          <p:nvSpPr>
            <p:cNvPr id="21" name="Freeform 538"/>
            <p:cNvSpPr>
              <a:spLocks noChangeArrowheads="1"/>
            </p:cNvSpPr>
            <p:nvPr/>
          </p:nvSpPr>
          <p:spPr bwMode="auto">
            <a:xfrm>
              <a:off x="11109325" y="4154488"/>
              <a:ext cx="2155825" cy="1803400"/>
            </a:xfrm>
            <a:custGeom>
              <a:avLst/>
              <a:gdLst>
                <a:gd name="T0" fmla="*/ 639247 w 1255"/>
                <a:gd name="T1" fmla="*/ 46466 h 1113"/>
                <a:gd name="T2" fmla="*/ 46592 w 1255"/>
                <a:gd name="T3" fmla="*/ 0 h 1113"/>
                <a:gd name="T4" fmla="*/ 0 w 1255"/>
                <a:gd name="T5" fmla="*/ 590422 h 1113"/>
                <a:gd name="T6" fmla="*/ 400073 w 1255"/>
                <a:gd name="T7" fmla="*/ 637508 h 1113"/>
                <a:gd name="T8" fmla="*/ 779024 w 1255"/>
                <a:gd name="T9" fmla="*/ 455982 h 1113"/>
                <a:gd name="T10" fmla="*/ 208112 w 1255"/>
                <a:gd name="T11" fmla="*/ 46466 h 1113"/>
                <a:gd name="T12" fmla="*/ 431134 w 1255"/>
                <a:gd name="T13" fmla="*/ 103463 h 1113"/>
                <a:gd name="T14" fmla="*/ 208112 w 1255"/>
                <a:gd name="T15" fmla="*/ 46466 h 1113"/>
                <a:gd name="T16" fmla="*/ 582094 w 1255"/>
                <a:gd name="T17" fmla="*/ 155505 h 1113"/>
                <a:gd name="T18" fmla="*/ 545441 w 1255"/>
                <a:gd name="T19" fmla="*/ 227991 h 1113"/>
                <a:gd name="T20" fmla="*/ 410634 w 1255"/>
                <a:gd name="T21" fmla="*/ 238523 h 1113"/>
                <a:gd name="T22" fmla="*/ 342920 w 1255"/>
                <a:gd name="T23" fmla="*/ 306053 h 1113"/>
                <a:gd name="T24" fmla="*/ 316828 w 1255"/>
                <a:gd name="T25" fmla="*/ 455982 h 1113"/>
                <a:gd name="T26" fmla="*/ 57153 w 1255"/>
                <a:gd name="T27" fmla="*/ 569978 h 1113"/>
                <a:gd name="T28" fmla="*/ 524940 w 1255"/>
                <a:gd name="T29" fmla="*/ 269500 h 1113"/>
                <a:gd name="T30" fmla="*/ 565942 w 1255"/>
                <a:gd name="T31" fmla="*/ 269500 h 1113"/>
                <a:gd name="T32" fmla="*/ 524940 w 1255"/>
                <a:gd name="T33" fmla="*/ 269500 h 1113"/>
                <a:gd name="T34" fmla="*/ 358450 w 1255"/>
                <a:gd name="T35" fmla="*/ 476427 h 1113"/>
                <a:gd name="T36" fmla="*/ 358450 w 1255"/>
                <a:gd name="T37" fmla="*/ 435537 h 1113"/>
                <a:gd name="T38" fmla="*/ 545441 w 1255"/>
                <a:gd name="T39" fmla="*/ 668485 h 1113"/>
                <a:gd name="T40" fmla="*/ 545441 w 1255"/>
                <a:gd name="T41" fmla="*/ 622019 h 1113"/>
                <a:gd name="T42" fmla="*/ 545441 w 1255"/>
                <a:gd name="T43" fmla="*/ 668485 h 1113"/>
                <a:gd name="T44" fmla="*/ 587063 w 1255"/>
                <a:gd name="T45" fmla="*/ 451026 h 1113"/>
                <a:gd name="T46" fmla="*/ 545441 w 1255"/>
                <a:gd name="T47" fmla="*/ 497491 h 1113"/>
                <a:gd name="T48" fmla="*/ 410634 w 1255"/>
                <a:gd name="T49" fmla="*/ 388452 h 1113"/>
                <a:gd name="T50" fmla="*/ 431134 w 1255"/>
                <a:gd name="T51" fmla="*/ 362431 h 1113"/>
                <a:gd name="T52" fmla="*/ 545441 w 1255"/>
                <a:gd name="T53" fmla="*/ 414473 h 1113"/>
                <a:gd name="T54" fmla="*/ 649186 w 1255"/>
                <a:gd name="T55" fmla="*/ 337030 h 1113"/>
                <a:gd name="T56" fmla="*/ 675278 w 1255"/>
                <a:gd name="T57" fmla="*/ 362431 h 1113"/>
                <a:gd name="T58" fmla="*/ 711931 w 1255"/>
                <a:gd name="T59" fmla="*/ 455982 h 1113"/>
                <a:gd name="T60" fmla="*/ 758523 w 1255"/>
                <a:gd name="T61" fmla="*/ 455982 h 1113"/>
                <a:gd name="T62" fmla="*/ 732431 w 1255"/>
                <a:gd name="T63" fmla="*/ 476427 h 1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bg1"/>
            </a:solidFill>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grpSp>
      <p:sp>
        <p:nvSpPr>
          <p:cNvPr id="20" name="Larme 19"/>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23051385" y="12570785"/>
            <a:ext cx="691116" cy="523220"/>
          </a:xfrm>
          <a:prstGeom prst="rect">
            <a:avLst/>
          </a:prstGeom>
          <a:noFill/>
        </p:spPr>
        <p:txBody>
          <a:bodyPr wrap="square" rtlCol="0">
            <a:spAutoFit/>
          </a:bodyPr>
          <a:lstStyle/>
          <a:p>
            <a:pPr algn="ctr"/>
            <a:r>
              <a:rPr lang="fr-FR" sz="2800" b="1" dirty="0" smtClean="0">
                <a:solidFill>
                  <a:schemeClr val="bg2"/>
                </a:solidFill>
              </a:rPr>
              <a:t>10</a:t>
            </a:r>
            <a:endParaRPr lang="fr-FR" sz="2800" b="1" dirty="0">
              <a:solidFill>
                <a:schemeClr val="bg2"/>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177925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Identification des acteurs</a:t>
            </a:r>
            <a:endParaRPr lang="id-ID" altLang="fr-FR" b="1">
              <a:solidFill>
                <a:schemeClr val="accent1"/>
              </a:solidFill>
              <a:latin typeface="Raleway Light" pitchFamily="-65" charset="0"/>
            </a:endParaRPr>
          </a:p>
        </p:txBody>
      </p:sp>
      <p:pic>
        <p:nvPicPr>
          <p:cNvPr id="38917" name="Image 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365750" y="2541588"/>
            <a:ext cx="12299950" cy="877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8" name="ZoneTexte 22"/>
          <p:cNvSpPr txBox="1">
            <a:spLocks noChangeArrowheads="1"/>
          </p:cNvSpPr>
          <p:nvPr/>
        </p:nvSpPr>
        <p:spPr bwMode="auto">
          <a:xfrm>
            <a:off x="5992813" y="10163175"/>
            <a:ext cx="26543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solidFill>
                  <a:srgbClr val="041B31"/>
                </a:solidFill>
              </a:rPr>
              <a:t>Client</a:t>
            </a:r>
          </a:p>
        </p:txBody>
      </p:sp>
      <p:sp>
        <p:nvSpPr>
          <p:cNvPr id="24" name="Rectangle à coins arrondis 23"/>
          <p:cNvSpPr/>
          <p:nvPr/>
        </p:nvSpPr>
        <p:spPr>
          <a:xfrm>
            <a:off x="9666288" y="10033000"/>
            <a:ext cx="3727450" cy="906463"/>
          </a:xfrm>
          <a:prstGeom prst="roundRect">
            <a:avLst/>
          </a:prstGeom>
          <a:noFill/>
          <a:ln w="38100">
            <a:solidFill>
              <a:srgbClr val="BDCD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25" name="Rectangle à coins arrondis 24"/>
          <p:cNvSpPr/>
          <p:nvPr/>
        </p:nvSpPr>
        <p:spPr>
          <a:xfrm>
            <a:off x="13843000" y="10033000"/>
            <a:ext cx="3613150" cy="906463"/>
          </a:xfrm>
          <a:prstGeom prst="roundRect">
            <a:avLst/>
          </a:prstGeom>
          <a:noFill/>
          <a:ln w="38100">
            <a:solidFill>
              <a:srgbClr val="E95F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26" name="Rectangle à coins arrondis 25"/>
          <p:cNvSpPr/>
          <p:nvPr/>
        </p:nvSpPr>
        <p:spPr>
          <a:xfrm>
            <a:off x="5751513" y="10028238"/>
            <a:ext cx="3187700" cy="908050"/>
          </a:xfrm>
          <a:prstGeom prst="roundRect">
            <a:avLst/>
          </a:prstGeom>
          <a:noFill/>
          <a:ln w="38100">
            <a:solidFill>
              <a:srgbClr val="00A6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38922" name="ZoneTexte 26"/>
          <p:cNvSpPr txBox="1">
            <a:spLocks noChangeArrowheads="1"/>
          </p:cNvSpPr>
          <p:nvPr/>
        </p:nvSpPr>
        <p:spPr bwMode="auto">
          <a:xfrm>
            <a:off x="9694863" y="10156825"/>
            <a:ext cx="37465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solidFill>
                  <a:srgbClr val="041B31"/>
                </a:solidFill>
              </a:rPr>
              <a:t>Agent boutique</a:t>
            </a:r>
          </a:p>
        </p:txBody>
      </p:sp>
      <p:sp>
        <p:nvSpPr>
          <p:cNvPr id="38923" name="ZoneTexte 27"/>
          <p:cNvSpPr txBox="1">
            <a:spLocks noChangeArrowheads="1"/>
          </p:cNvSpPr>
          <p:nvPr/>
        </p:nvSpPr>
        <p:spPr bwMode="auto">
          <a:xfrm>
            <a:off x="13868400" y="10145713"/>
            <a:ext cx="35528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solidFill>
                  <a:srgbClr val="041B31"/>
                </a:solidFill>
              </a:rPr>
              <a:t>Administrateur</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2630901"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a:solidFill>
                  <a:schemeClr val="accent1"/>
                </a:solidFill>
                <a:latin typeface="Raleway Light" pitchFamily="-65" charset="0"/>
              </a:rPr>
              <a:t>Besoins fonctionnels</a:t>
            </a:r>
            <a:endParaRPr lang="id-ID" altLang="fr-FR" b="1" dirty="0">
              <a:solidFill>
                <a:schemeClr val="accent1"/>
              </a:solidFill>
              <a:latin typeface="Raleway Light" pitchFamily="-65" charset="0"/>
            </a:endParaRPr>
          </a:p>
        </p:txBody>
      </p:sp>
      <p:grpSp>
        <p:nvGrpSpPr>
          <p:cNvPr id="2" name="Groupe 1"/>
          <p:cNvGrpSpPr/>
          <p:nvPr/>
        </p:nvGrpSpPr>
        <p:grpSpPr>
          <a:xfrm>
            <a:off x="3694113" y="2957513"/>
            <a:ext cx="17632362" cy="10148914"/>
            <a:chOff x="3694113" y="2957513"/>
            <a:chExt cx="17632362" cy="10148914"/>
          </a:xfrm>
        </p:grpSpPr>
        <p:sp>
          <p:nvSpPr>
            <p:cNvPr id="6" name="Rectangle 5"/>
            <p:cNvSpPr/>
            <p:nvPr/>
          </p:nvSpPr>
          <p:spPr>
            <a:xfrm>
              <a:off x="3694113" y="2957513"/>
              <a:ext cx="17632362" cy="7981950"/>
            </a:xfrm>
            <a:custGeom>
              <a:avLst/>
              <a:gdLst>
                <a:gd name="connsiteX0" fmla="*/ 0 w 16096950"/>
                <a:gd name="connsiteY0" fmla="*/ 0 h 5780315"/>
                <a:gd name="connsiteX1" fmla="*/ 16096950 w 16096950"/>
                <a:gd name="connsiteY1" fmla="*/ 0 h 5780315"/>
                <a:gd name="connsiteX2" fmla="*/ 16096950 w 16096950"/>
                <a:gd name="connsiteY2" fmla="*/ 5780315 h 5780315"/>
                <a:gd name="connsiteX3" fmla="*/ 0 w 16096950"/>
                <a:gd name="connsiteY3" fmla="*/ 5780315 h 5780315"/>
                <a:gd name="connsiteX4" fmla="*/ 0 w 16096950"/>
                <a:gd name="connsiteY4" fmla="*/ 0 h 5780315"/>
                <a:gd name="connsiteX0" fmla="*/ 0 w 16717436"/>
                <a:gd name="connsiteY0" fmla="*/ 0 h 6041572"/>
                <a:gd name="connsiteX1" fmla="*/ 16717436 w 16717436"/>
                <a:gd name="connsiteY1" fmla="*/ 261257 h 6041572"/>
                <a:gd name="connsiteX2" fmla="*/ 16717436 w 16717436"/>
                <a:gd name="connsiteY2" fmla="*/ 6041572 h 6041572"/>
                <a:gd name="connsiteX3" fmla="*/ 620486 w 16717436"/>
                <a:gd name="connsiteY3" fmla="*/ 6041572 h 6041572"/>
                <a:gd name="connsiteX4" fmla="*/ 0 w 16717436"/>
                <a:gd name="connsiteY4" fmla="*/ 0 h 6041572"/>
                <a:gd name="connsiteX0" fmla="*/ 0 w 16913379"/>
                <a:gd name="connsiteY0" fmla="*/ 0 h 6662058"/>
                <a:gd name="connsiteX1" fmla="*/ 16717436 w 16913379"/>
                <a:gd name="connsiteY1" fmla="*/ 261257 h 6662058"/>
                <a:gd name="connsiteX2" fmla="*/ 16913379 w 16913379"/>
                <a:gd name="connsiteY2" fmla="*/ 6662058 h 6662058"/>
                <a:gd name="connsiteX3" fmla="*/ 620486 w 16913379"/>
                <a:gd name="connsiteY3" fmla="*/ 6041572 h 6662058"/>
                <a:gd name="connsiteX4" fmla="*/ 0 w 16913379"/>
                <a:gd name="connsiteY4" fmla="*/ 0 h 6662058"/>
                <a:gd name="connsiteX0" fmla="*/ 0 w 16946036"/>
                <a:gd name="connsiteY0" fmla="*/ 359229 h 7021287"/>
                <a:gd name="connsiteX1" fmla="*/ 16946036 w 16946036"/>
                <a:gd name="connsiteY1" fmla="*/ 0 h 7021287"/>
                <a:gd name="connsiteX2" fmla="*/ 16913379 w 16946036"/>
                <a:gd name="connsiteY2" fmla="*/ 7021287 h 7021287"/>
                <a:gd name="connsiteX3" fmla="*/ 620486 w 16946036"/>
                <a:gd name="connsiteY3" fmla="*/ 6400801 h 7021287"/>
                <a:gd name="connsiteX4" fmla="*/ 0 w 16946036"/>
                <a:gd name="connsiteY4" fmla="*/ 359229 h 7021287"/>
                <a:gd name="connsiteX0" fmla="*/ 0 w 16913379"/>
                <a:gd name="connsiteY0" fmla="*/ 0 h 6662058"/>
                <a:gd name="connsiteX1" fmla="*/ 16423522 w 16913379"/>
                <a:gd name="connsiteY1" fmla="*/ 130628 h 6662058"/>
                <a:gd name="connsiteX2" fmla="*/ 16913379 w 16913379"/>
                <a:gd name="connsiteY2" fmla="*/ 6662058 h 6662058"/>
                <a:gd name="connsiteX3" fmla="*/ 620486 w 16913379"/>
                <a:gd name="connsiteY3" fmla="*/ 6041572 h 6662058"/>
                <a:gd name="connsiteX4" fmla="*/ 0 w 16913379"/>
                <a:gd name="connsiteY4" fmla="*/ 0 h 6662058"/>
                <a:gd name="connsiteX0" fmla="*/ 0 w 16913379"/>
                <a:gd name="connsiteY0" fmla="*/ 359229 h 7021287"/>
                <a:gd name="connsiteX1" fmla="*/ 16554150 w 16913379"/>
                <a:gd name="connsiteY1" fmla="*/ 0 h 7021287"/>
                <a:gd name="connsiteX2" fmla="*/ 16913379 w 16913379"/>
                <a:gd name="connsiteY2" fmla="*/ 7021287 h 7021287"/>
                <a:gd name="connsiteX3" fmla="*/ 620486 w 16913379"/>
                <a:gd name="connsiteY3" fmla="*/ 6400801 h 7021287"/>
                <a:gd name="connsiteX4" fmla="*/ 0 w 16913379"/>
                <a:gd name="connsiteY4" fmla="*/ 359229 h 7021287"/>
                <a:gd name="connsiteX0" fmla="*/ 0 w 16913379"/>
                <a:gd name="connsiteY0" fmla="*/ 0 h 6662058"/>
                <a:gd name="connsiteX1" fmla="*/ 16390865 w 16913379"/>
                <a:gd name="connsiteY1" fmla="*/ 326571 h 6662058"/>
                <a:gd name="connsiteX2" fmla="*/ 16913379 w 16913379"/>
                <a:gd name="connsiteY2" fmla="*/ 6662058 h 6662058"/>
                <a:gd name="connsiteX3" fmla="*/ 620486 w 16913379"/>
                <a:gd name="connsiteY3" fmla="*/ 6041572 h 6662058"/>
                <a:gd name="connsiteX4" fmla="*/ 0 w 16913379"/>
                <a:gd name="connsiteY4" fmla="*/ 0 h 6662058"/>
                <a:gd name="connsiteX0" fmla="*/ 0 w 17631838"/>
                <a:gd name="connsiteY0" fmla="*/ 0 h 6433458"/>
                <a:gd name="connsiteX1" fmla="*/ 16390865 w 17631838"/>
                <a:gd name="connsiteY1" fmla="*/ 326571 h 6433458"/>
                <a:gd name="connsiteX2" fmla="*/ 17631838 w 17631838"/>
                <a:gd name="connsiteY2" fmla="*/ 6433458 h 6433458"/>
                <a:gd name="connsiteX3" fmla="*/ 620486 w 17631838"/>
                <a:gd name="connsiteY3" fmla="*/ 6041572 h 6433458"/>
                <a:gd name="connsiteX4" fmla="*/ 0 w 17631838"/>
                <a:gd name="connsiteY4" fmla="*/ 0 h 643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1838" h="6433458">
                  <a:moveTo>
                    <a:pt x="0" y="0"/>
                  </a:moveTo>
                  <a:lnTo>
                    <a:pt x="16390865" y="326571"/>
                  </a:lnTo>
                  <a:lnTo>
                    <a:pt x="17631838" y="6433458"/>
                  </a:lnTo>
                  <a:lnTo>
                    <a:pt x="620486" y="6041572"/>
                  </a:lnTo>
                  <a:lnTo>
                    <a:pt x="0" y="0"/>
                  </a:lnTo>
                  <a:close/>
                </a:path>
              </a:pathLst>
            </a:custGeom>
            <a:noFill/>
            <a:ln w="76200">
              <a:solidFill>
                <a:srgbClr val="86926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pic>
          <p:nvPicPr>
            <p:cNvPr id="7" name="Image 6"/>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xmlns="" val="0"/>
                </a:ext>
              </a:extLst>
            </a:blip>
            <a:stretch>
              <a:fillRect/>
            </a:stretch>
          </p:blipFill>
          <p:spPr>
            <a:xfrm>
              <a:off x="11620261" y="11958591"/>
              <a:ext cx="1147836" cy="1147836"/>
            </a:xfrm>
            <a:prstGeom prst="rect">
              <a:avLst/>
            </a:prstGeom>
          </p:spPr>
        </p:pic>
        <p:sp>
          <p:nvSpPr>
            <p:cNvPr id="39948" name="ZoneTexte 7"/>
            <p:cNvSpPr txBox="1">
              <a:spLocks noChangeArrowheads="1"/>
            </p:cNvSpPr>
            <p:nvPr/>
          </p:nvSpPr>
          <p:spPr bwMode="auto">
            <a:xfrm>
              <a:off x="10710863" y="11071225"/>
              <a:ext cx="29654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fr-FR" altLang="fr-FR" sz="4000" b="1">
                  <a:solidFill>
                    <a:srgbClr val="84925A"/>
                  </a:solidFill>
                </a:rPr>
                <a:t>Temps réel</a:t>
              </a:r>
            </a:p>
          </p:txBody>
        </p:sp>
      </p:grpSp>
      <p:grpSp>
        <p:nvGrpSpPr>
          <p:cNvPr id="3" name="Groupe 2"/>
          <p:cNvGrpSpPr/>
          <p:nvPr/>
        </p:nvGrpSpPr>
        <p:grpSpPr>
          <a:xfrm>
            <a:off x="4848225" y="3578225"/>
            <a:ext cx="15954375" cy="6640513"/>
            <a:chOff x="4848225" y="3578225"/>
            <a:chExt cx="15954375" cy="6640513"/>
          </a:xfrm>
        </p:grpSpPr>
        <p:sp>
          <p:nvSpPr>
            <p:cNvPr id="39941" name="ZoneTexte 3"/>
            <p:cNvSpPr txBox="1">
              <a:spLocks noChangeArrowheads="1"/>
            </p:cNvSpPr>
            <p:nvPr/>
          </p:nvSpPr>
          <p:spPr bwMode="auto">
            <a:xfrm>
              <a:off x="9509125" y="7481888"/>
              <a:ext cx="53562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Gestion des commandes</a:t>
              </a:r>
            </a:p>
          </p:txBody>
        </p:sp>
        <p:sp>
          <p:nvSpPr>
            <p:cNvPr id="39942" name="ZoneTexte 33"/>
            <p:cNvSpPr txBox="1">
              <a:spLocks noChangeArrowheads="1"/>
            </p:cNvSpPr>
            <p:nvPr/>
          </p:nvSpPr>
          <p:spPr bwMode="auto">
            <a:xfrm>
              <a:off x="4994275" y="9169400"/>
              <a:ext cx="53562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Gestion des marques</a:t>
              </a:r>
            </a:p>
          </p:txBody>
        </p:sp>
        <p:sp>
          <p:nvSpPr>
            <p:cNvPr id="39943" name="ZoneTexte 36"/>
            <p:cNvSpPr txBox="1">
              <a:spLocks noChangeArrowheads="1"/>
            </p:cNvSpPr>
            <p:nvPr/>
          </p:nvSpPr>
          <p:spPr bwMode="auto">
            <a:xfrm>
              <a:off x="15447963" y="9572625"/>
              <a:ext cx="53546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Gestion des notifications</a:t>
              </a:r>
            </a:p>
          </p:txBody>
        </p:sp>
        <p:sp>
          <p:nvSpPr>
            <p:cNvPr id="39944" name="ZoneTexte 39"/>
            <p:cNvSpPr txBox="1">
              <a:spLocks noChangeArrowheads="1"/>
            </p:cNvSpPr>
            <p:nvPr/>
          </p:nvSpPr>
          <p:spPr bwMode="auto">
            <a:xfrm>
              <a:off x="15081250" y="4875213"/>
              <a:ext cx="53562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Gestion des utilisateurs</a:t>
              </a:r>
            </a:p>
          </p:txBody>
        </p:sp>
        <p:sp>
          <p:nvSpPr>
            <p:cNvPr id="39945" name="ZoneTexte 42"/>
            <p:cNvSpPr txBox="1">
              <a:spLocks noChangeArrowheads="1"/>
            </p:cNvSpPr>
            <p:nvPr/>
          </p:nvSpPr>
          <p:spPr bwMode="auto">
            <a:xfrm>
              <a:off x="4848225" y="5011738"/>
              <a:ext cx="3494088" cy="655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Gestion d’accès</a:t>
              </a:r>
            </a:p>
          </p:txBody>
        </p:sp>
        <p:pic>
          <p:nvPicPr>
            <p:cNvPr id="39949" name="Image 8"/>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6702088" y="3578225"/>
              <a:ext cx="1820862" cy="145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0" name="Image 9"/>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0825163" y="5195888"/>
              <a:ext cx="2481262" cy="2481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1" name="Image 10"/>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726113" y="3665538"/>
              <a:ext cx="12954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Image 1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xmlns="" val="0"/>
                </a:ext>
              </a:extLst>
            </a:blip>
            <a:stretch>
              <a:fillRect/>
            </a:stretch>
          </p:blipFill>
          <p:spPr>
            <a:xfrm>
              <a:off x="5528876" y="7013090"/>
              <a:ext cx="2958999" cy="2958999"/>
            </a:xfrm>
            <a:prstGeom prst="rect">
              <a:avLst/>
            </a:prstGeom>
          </p:spPr>
        </p:pic>
        <p:pic>
          <p:nvPicPr>
            <p:cNvPr id="39953" name="Image 12"/>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17156113" y="7874000"/>
              <a:ext cx="1568450" cy="156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1474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Besoins non fonctionnels</a:t>
            </a:r>
            <a:endParaRPr lang="id-ID" altLang="fr-FR" b="1">
              <a:solidFill>
                <a:schemeClr val="accent1"/>
              </a:solidFill>
              <a:latin typeface="Raleway Light" pitchFamily="-65" charset="0"/>
            </a:endParaRPr>
          </a:p>
        </p:txBody>
      </p:sp>
      <p:sp>
        <p:nvSpPr>
          <p:cNvPr id="24" name="Oval 5"/>
          <p:cNvSpPr>
            <a:spLocks noChangeArrowheads="1"/>
          </p:cNvSpPr>
          <p:nvPr/>
        </p:nvSpPr>
        <p:spPr bwMode="auto">
          <a:xfrm>
            <a:off x="2584450" y="4860925"/>
            <a:ext cx="3043238" cy="3044825"/>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lIns="182843" tIns="91422" rIns="182843" bIns="91422"/>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endParaRPr lang="id-ID" altLang="fr-FR">
              <a:latin typeface="Raleway Light" pitchFamily="-65" charset="0"/>
            </a:endParaRPr>
          </a:p>
        </p:txBody>
      </p:sp>
      <p:sp>
        <p:nvSpPr>
          <p:cNvPr id="96" name="AutoShape 94"/>
          <p:cNvSpPr>
            <a:spLocks/>
          </p:cNvSpPr>
          <p:nvPr/>
        </p:nvSpPr>
        <p:spPr bwMode="auto">
          <a:xfrm>
            <a:off x="3576638" y="5770563"/>
            <a:ext cx="1000125" cy="1125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rgbClr val="CDCDCD"/>
          </a:solidFill>
          <a:ln>
            <a:noFill/>
          </a:ln>
          <a:extLst/>
        </p:spPr>
        <p:style>
          <a:lnRef idx="3">
            <a:schemeClr val="lt1"/>
          </a:lnRef>
          <a:fillRef idx="1">
            <a:schemeClr val="accent5"/>
          </a:fillRef>
          <a:effectRef idx="1">
            <a:schemeClr val="accent5"/>
          </a:effectRef>
          <a:fontRef idx="minor">
            <a:schemeClr val="lt1"/>
          </a:fontRef>
        </p:style>
        <p:txBody>
          <a:bodyPr lIns="101578" tIns="101578" rIns="101578" bIns="101578" anchor="ctr"/>
          <a:lstStyle/>
          <a:p>
            <a:pPr defTabSz="914195" eaLnBrk="1" fontAlgn="auto" hangingPunct="1">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nvGrpSpPr>
          <p:cNvPr id="25" name="Group 24"/>
          <p:cNvGrpSpPr>
            <a:grpSpLocks/>
          </p:cNvGrpSpPr>
          <p:nvPr/>
        </p:nvGrpSpPr>
        <p:grpSpPr bwMode="auto">
          <a:xfrm>
            <a:off x="2238375" y="4514850"/>
            <a:ext cx="3735388" cy="3735388"/>
            <a:chOff x="1119258" y="2257147"/>
            <a:chExt cx="1868076" cy="1868076"/>
          </a:xfrm>
        </p:grpSpPr>
        <p:sp>
          <p:nvSpPr>
            <p:cNvPr id="41017" name="Freeform 6"/>
            <p:cNvSpPr>
              <a:spLocks/>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18" name="Freeform 7"/>
            <p:cNvSpPr>
              <a:spLocks/>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19" name="Freeform 8"/>
            <p:cNvSpPr>
              <a:spLocks/>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20" name="Freeform 9"/>
            <p:cNvSpPr>
              <a:spLocks/>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21" name="Freeform 10"/>
            <p:cNvSpPr>
              <a:spLocks/>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22" name="Freeform 11"/>
            <p:cNvSpPr>
              <a:spLocks/>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23" name="Freeform 12"/>
            <p:cNvSpPr>
              <a:spLocks/>
            </p:cNvSpPr>
            <p:nvPr/>
          </p:nvSpPr>
          <p:spPr bwMode="auto">
            <a:xfrm>
              <a:off x="1605927" y="3936272"/>
              <a:ext cx="425537" cy="188951"/>
            </a:xfrm>
            <a:custGeom>
              <a:avLst/>
              <a:gdLst>
                <a:gd name="T0" fmla="*/ 0 w 247"/>
                <a:gd name="T1" fmla="*/ 75580 h 110"/>
                <a:gd name="T2" fmla="*/ 425537 w 247"/>
                <a:gd name="T3" fmla="*/ 188951 h 110"/>
                <a:gd name="T4" fmla="*/ 425537 w 247"/>
                <a:gd name="T5" fmla="*/ 101346 h 110"/>
                <a:gd name="T6" fmla="*/ 44793 w 247"/>
                <a:gd name="T7" fmla="*/ 0 h 110"/>
                <a:gd name="T8" fmla="*/ 0 w 247"/>
                <a:gd name="T9" fmla="*/ 7558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33" name="Freeform 13"/>
            <p:cNvSpPr>
              <a:spLocks/>
            </p:cNvSpPr>
            <p:nvPr/>
          </p:nvSpPr>
          <p:spPr bwMode="auto">
            <a:xfrm>
              <a:off x="1256605" y="3632997"/>
              <a:ext cx="354879" cy="355673"/>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1">
                <a:lumMod val="75000"/>
                <a:alpha val="24000"/>
              </a:schemeClr>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35" name="Freeform 14"/>
            <p:cNvSpPr>
              <a:spLocks/>
            </p:cNvSpPr>
            <p:nvPr/>
          </p:nvSpPr>
          <p:spPr bwMode="auto">
            <a:xfrm>
              <a:off x="1119258" y="3213017"/>
              <a:ext cx="191333" cy="427919"/>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1">
                <a:lumMod val="75000"/>
                <a:alpha val="24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36" name="Freeform 15"/>
            <p:cNvSpPr>
              <a:spLocks/>
            </p:cNvSpPr>
            <p:nvPr/>
          </p:nvSpPr>
          <p:spPr bwMode="auto">
            <a:xfrm>
              <a:off x="1119258" y="2743816"/>
              <a:ext cx="191333" cy="425537"/>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1">
                <a:lumMod val="75000"/>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38" name="Freeform 16"/>
            <p:cNvSpPr>
              <a:spLocks/>
            </p:cNvSpPr>
            <p:nvPr/>
          </p:nvSpPr>
          <p:spPr bwMode="auto">
            <a:xfrm>
              <a:off x="1256605" y="2394494"/>
              <a:ext cx="354879" cy="354879"/>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1">
                <a:lumMod val="75000"/>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39" name="Freeform 17"/>
            <p:cNvSpPr>
              <a:spLocks/>
            </p:cNvSpPr>
            <p:nvPr/>
          </p:nvSpPr>
          <p:spPr bwMode="auto">
            <a:xfrm>
              <a:off x="1605927" y="2257147"/>
              <a:ext cx="425537" cy="19133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1">
                <a:lumMod val="75000"/>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grpSp>
      <p:sp>
        <p:nvSpPr>
          <p:cNvPr id="41" name="Oval 5"/>
          <p:cNvSpPr>
            <a:spLocks noChangeArrowheads="1"/>
          </p:cNvSpPr>
          <p:nvPr/>
        </p:nvSpPr>
        <p:spPr bwMode="auto">
          <a:xfrm>
            <a:off x="7945438" y="4860925"/>
            <a:ext cx="3043237" cy="3044825"/>
          </a:xfrm>
          <a:prstGeom prst="ellipse">
            <a:avLst/>
          </a:prstGeom>
          <a:solidFill>
            <a:schemeClr val="accent3"/>
          </a:solidFill>
          <a:ln>
            <a:noFill/>
          </a:ln>
          <a:extLst/>
        </p:spPr>
        <p:txBody>
          <a:bodyPr lIns="182843" tIns="91422" rIns="182843" bIns="91422"/>
          <a:lstStyle/>
          <a:p>
            <a:pPr defTabSz="1828434" eaLnBrk="1" fontAlgn="auto" hangingPunct="1">
              <a:spcBef>
                <a:spcPts val="0"/>
              </a:spcBef>
              <a:spcAft>
                <a:spcPts val="0"/>
              </a:spcAft>
              <a:defRPr/>
            </a:pPr>
            <a:endParaRPr lang="id-ID" dirty="0">
              <a:latin typeface="Raleway Light"/>
              <a:ea typeface="+mn-ea"/>
            </a:endParaRPr>
          </a:p>
        </p:txBody>
      </p:sp>
      <p:pic>
        <p:nvPicPr>
          <p:cNvPr id="40980" name="Image 22"/>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rcRect/>
          <a:stretch>
            <a:fillRect/>
          </a:stretch>
        </p:blipFill>
        <p:spPr bwMode="auto">
          <a:xfrm>
            <a:off x="8570913" y="5516563"/>
            <a:ext cx="1778000" cy="177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2" name="Group 38"/>
          <p:cNvGrpSpPr>
            <a:grpSpLocks/>
          </p:cNvGrpSpPr>
          <p:nvPr/>
        </p:nvGrpSpPr>
        <p:grpSpPr bwMode="auto">
          <a:xfrm>
            <a:off x="7597775" y="4514850"/>
            <a:ext cx="3735388" cy="3735388"/>
            <a:chOff x="3800237" y="2257147"/>
            <a:chExt cx="1868076" cy="1868076"/>
          </a:xfrm>
        </p:grpSpPr>
        <p:sp>
          <p:nvSpPr>
            <p:cNvPr id="44" name="Freeform 6"/>
            <p:cNvSpPr>
              <a:spLocks/>
            </p:cNvSpPr>
            <p:nvPr/>
          </p:nvSpPr>
          <p:spPr bwMode="auto">
            <a:xfrm>
              <a:off x="5176087" y="2394494"/>
              <a:ext cx="355673" cy="354879"/>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45" name="Freeform 7"/>
            <p:cNvSpPr>
              <a:spLocks/>
            </p:cNvSpPr>
            <p:nvPr/>
          </p:nvSpPr>
          <p:spPr bwMode="auto">
            <a:xfrm>
              <a:off x="4756107" y="2257147"/>
              <a:ext cx="427919" cy="19133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46" name="Freeform 8"/>
            <p:cNvSpPr>
              <a:spLocks/>
            </p:cNvSpPr>
            <p:nvPr/>
          </p:nvSpPr>
          <p:spPr bwMode="auto">
            <a:xfrm>
              <a:off x="5476980" y="2743816"/>
              <a:ext cx="191333" cy="425537"/>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47" name="Freeform 9"/>
            <p:cNvSpPr>
              <a:spLocks/>
            </p:cNvSpPr>
            <p:nvPr/>
          </p:nvSpPr>
          <p:spPr bwMode="auto">
            <a:xfrm>
              <a:off x="5476980" y="3213017"/>
              <a:ext cx="191333" cy="427919"/>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48" name="Freeform 10"/>
            <p:cNvSpPr>
              <a:spLocks/>
            </p:cNvSpPr>
            <p:nvPr/>
          </p:nvSpPr>
          <p:spPr bwMode="auto">
            <a:xfrm>
              <a:off x="5176087" y="3632997"/>
              <a:ext cx="355673" cy="355673"/>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49" name="Freeform 11"/>
            <p:cNvSpPr>
              <a:spLocks/>
            </p:cNvSpPr>
            <p:nvPr/>
          </p:nvSpPr>
          <p:spPr bwMode="auto">
            <a:xfrm>
              <a:off x="4756107" y="3936272"/>
              <a:ext cx="427919" cy="18895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0" name="Freeform 12"/>
            <p:cNvSpPr>
              <a:spLocks/>
            </p:cNvSpPr>
            <p:nvPr/>
          </p:nvSpPr>
          <p:spPr bwMode="auto">
            <a:xfrm>
              <a:off x="4286906" y="3936272"/>
              <a:ext cx="425537" cy="18895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3"/>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1" name="Freeform 13"/>
            <p:cNvSpPr>
              <a:spLocks/>
            </p:cNvSpPr>
            <p:nvPr/>
          </p:nvSpPr>
          <p:spPr bwMode="auto">
            <a:xfrm>
              <a:off x="3937584" y="3632997"/>
              <a:ext cx="354879" cy="355673"/>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3"/>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2" name="Freeform 14"/>
            <p:cNvSpPr>
              <a:spLocks/>
            </p:cNvSpPr>
            <p:nvPr/>
          </p:nvSpPr>
          <p:spPr bwMode="auto">
            <a:xfrm>
              <a:off x="3800237" y="3213017"/>
              <a:ext cx="191333" cy="427919"/>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3"/>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3" name="Freeform 15"/>
            <p:cNvSpPr>
              <a:spLocks/>
            </p:cNvSpPr>
            <p:nvPr/>
          </p:nvSpPr>
          <p:spPr bwMode="auto">
            <a:xfrm>
              <a:off x="3800237" y="2743816"/>
              <a:ext cx="191333" cy="425537"/>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3"/>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4" name="Freeform 16"/>
            <p:cNvSpPr>
              <a:spLocks/>
            </p:cNvSpPr>
            <p:nvPr/>
          </p:nvSpPr>
          <p:spPr bwMode="auto">
            <a:xfrm>
              <a:off x="3937584" y="2394494"/>
              <a:ext cx="354879" cy="354879"/>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3">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55" name="Freeform 17"/>
            <p:cNvSpPr>
              <a:spLocks/>
            </p:cNvSpPr>
            <p:nvPr/>
          </p:nvSpPr>
          <p:spPr bwMode="auto">
            <a:xfrm>
              <a:off x="4286906" y="2257147"/>
              <a:ext cx="425537" cy="19133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3">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grpSp>
      <p:sp>
        <p:nvSpPr>
          <p:cNvPr id="56" name="Oval 5"/>
          <p:cNvSpPr>
            <a:spLocks noChangeArrowheads="1"/>
          </p:cNvSpPr>
          <p:nvPr/>
        </p:nvSpPr>
        <p:spPr bwMode="auto">
          <a:xfrm>
            <a:off x="13436600" y="4860925"/>
            <a:ext cx="3043238" cy="3044825"/>
          </a:xfrm>
          <a:prstGeom prst="ellipse">
            <a:avLst/>
          </a:pr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lIns="182843" tIns="91422" rIns="182843" bIns="91422"/>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endParaRPr lang="id-ID" altLang="fr-FR">
              <a:latin typeface="Raleway Light" pitchFamily="-65" charset="0"/>
            </a:endParaRPr>
          </a:p>
        </p:txBody>
      </p:sp>
      <p:pic>
        <p:nvPicPr>
          <p:cNvPr id="40977" name="Image 1"/>
          <p:cNvPicPr>
            <a:picLocks noChangeAspect="1"/>
          </p:cNvPicPr>
          <p:nvPr/>
        </p:nvPicPr>
        <p:blipFill>
          <a:blip r:embed="rId4" cstate="print">
            <a:lum bright="70000" contrast="-70000"/>
            <a:extLst>
              <a:ext uri="{28A0092B-C50C-407E-A947-70E740481C1C}">
                <a14:useLocalDpi xmlns:a14="http://schemas.microsoft.com/office/drawing/2010/main" xmlns="" val="0"/>
              </a:ext>
            </a:extLst>
          </a:blip>
          <a:srcRect/>
          <a:stretch>
            <a:fillRect/>
          </a:stretch>
        </p:blipFill>
        <p:spPr bwMode="auto">
          <a:xfrm>
            <a:off x="14420850" y="5815013"/>
            <a:ext cx="1039813" cy="103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 name="Group 61"/>
          <p:cNvGrpSpPr>
            <a:grpSpLocks/>
          </p:cNvGrpSpPr>
          <p:nvPr/>
        </p:nvGrpSpPr>
        <p:grpSpPr bwMode="auto">
          <a:xfrm>
            <a:off x="13088938" y="4514850"/>
            <a:ext cx="3735387" cy="3735388"/>
            <a:chOff x="6546413" y="2257147"/>
            <a:chExt cx="1868076" cy="1868076"/>
          </a:xfrm>
        </p:grpSpPr>
        <p:sp>
          <p:nvSpPr>
            <p:cNvPr id="40993" name="Freeform 6"/>
            <p:cNvSpPr>
              <a:spLocks/>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4" name="Freeform 7"/>
            <p:cNvSpPr>
              <a:spLocks/>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5" name="Freeform 8"/>
            <p:cNvSpPr>
              <a:spLocks/>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6" name="Freeform 9"/>
            <p:cNvSpPr>
              <a:spLocks/>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7" name="Freeform 10"/>
            <p:cNvSpPr>
              <a:spLocks/>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8" name="Freeform 11"/>
            <p:cNvSpPr>
              <a:spLocks/>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0999" name="Freeform 12"/>
            <p:cNvSpPr>
              <a:spLocks/>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00" name="Freeform 13"/>
            <p:cNvSpPr>
              <a:spLocks/>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01" name="Freeform 14"/>
            <p:cNvSpPr>
              <a:spLocks/>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02" name="Freeform 15"/>
            <p:cNvSpPr>
              <a:spLocks/>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03" name="Freeform 16"/>
            <p:cNvSpPr>
              <a:spLocks/>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sp>
          <p:nvSpPr>
            <p:cNvPr id="41004" name="Freeform 17"/>
            <p:cNvSpPr>
              <a:spLocks/>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2">
                <a:alpha val="25098"/>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fr-FR"/>
            </a:p>
          </p:txBody>
        </p:sp>
      </p:grpSp>
      <p:sp>
        <p:nvSpPr>
          <p:cNvPr id="70" name="Oval 5"/>
          <p:cNvSpPr>
            <a:spLocks noChangeArrowheads="1"/>
          </p:cNvSpPr>
          <p:nvPr/>
        </p:nvSpPr>
        <p:spPr bwMode="auto">
          <a:xfrm>
            <a:off x="18816638" y="4860925"/>
            <a:ext cx="3043237" cy="3044825"/>
          </a:xfrm>
          <a:prstGeom prst="ellipse">
            <a:avLst/>
          </a:prstGeom>
          <a:solidFill>
            <a:schemeClr val="accent4"/>
          </a:solidFill>
          <a:ln>
            <a:noFill/>
          </a:ln>
          <a:extLst/>
        </p:spPr>
        <p:txBody>
          <a:bodyPr lIns="182843" tIns="91422" rIns="182843" bIns="91422"/>
          <a:lstStyle/>
          <a:p>
            <a:pPr defTabSz="1828434" eaLnBrk="1" fontAlgn="auto" hangingPunct="1">
              <a:spcBef>
                <a:spcPts val="0"/>
              </a:spcBef>
              <a:spcAft>
                <a:spcPts val="0"/>
              </a:spcAft>
              <a:defRPr/>
            </a:pPr>
            <a:endParaRPr lang="id-ID" dirty="0">
              <a:latin typeface="Raleway Light"/>
              <a:ea typeface="+mn-ea"/>
            </a:endParaRPr>
          </a:p>
        </p:txBody>
      </p:sp>
      <p:pic>
        <p:nvPicPr>
          <p:cNvPr id="40978" name="Image 2"/>
          <p:cNvPicPr>
            <a:picLocks noChangeAspect="1"/>
          </p:cNvPicPr>
          <p:nvPr/>
        </p:nvPicPr>
        <p:blipFill>
          <a:blip r:embed="rId5">
            <a:lum bright="70000" contrast="-70000"/>
            <a:extLst>
              <a:ext uri="{28A0092B-C50C-407E-A947-70E740481C1C}">
                <a14:useLocalDpi xmlns:a14="http://schemas.microsoft.com/office/drawing/2010/main" xmlns="" val="0"/>
              </a:ext>
            </a:extLst>
          </a:blip>
          <a:srcRect/>
          <a:stretch>
            <a:fillRect/>
          </a:stretch>
        </p:blipFill>
        <p:spPr bwMode="auto">
          <a:xfrm>
            <a:off x="19462750" y="5534025"/>
            <a:ext cx="1785938" cy="178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1" name="Group 86"/>
          <p:cNvGrpSpPr>
            <a:grpSpLocks/>
          </p:cNvGrpSpPr>
          <p:nvPr/>
        </p:nvGrpSpPr>
        <p:grpSpPr bwMode="auto">
          <a:xfrm>
            <a:off x="18468975" y="4514850"/>
            <a:ext cx="3735388" cy="3735388"/>
            <a:chOff x="9237196" y="2257147"/>
            <a:chExt cx="1868076" cy="1868076"/>
          </a:xfrm>
        </p:grpSpPr>
        <p:sp>
          <p:nvSpPr>
            <p:cNvPr id="72" name="Freeform 6"/>
            <p:cNvSpPr>
              <a:spLocks/>
            </p:cNvSpPr>
            <p:nvPr/>
          </p:nvSpPr>
          <p:spPr bwMode="auto">
            <a:xfrm>
              <a:off x="10613046" y="2394494"/>
              <a:ext cx="355673" cy="354879"/>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3" name="Freeform 7"/>
            <p:cNvSpPr>
              <a:spLocks/>
            </p:cNvSpPr>
            <p:nvPr/>
          </p:nvSpPr>
          <p:spPr bwMode="auto">
            <a:xfrm>
              <a:off x="10193066" y="2257147"/>
              <a:ext cx="427919" cy="19133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4" name="Freeform 8"/>
            <p:cNvSpPr>
              <a:spLocks/>
            </p:cNvSpPr>
            <p:nvPr/>
          </p:nvSpPr>
          <p:spPr bwMode="auto">
            <a:xfrm>
              <a:off x="10913939" y="2743816"/>
              <a:ext cx="191333" cy="425537"/>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5" name="Freeform 9"/>
            <p:cNvSpPr>
              <a:spLocks/>
            </p:cNvSpPr>
            <p:nvPr/>
          </p:nvSpPr>
          <p:spPr bwMode="auto">
            <a:xfrm>
              <a:off x="10913939" y="3213017"/>
              <a:ext cx="191333" cy="427919"/>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6" name="Freeform 10"/>
            <p:cNvSpPr>
              <a:spLocks/>
            </p:cNvSpPr>
            <p:nvPr/>
          </p:nvSpPr>
          <p:spPr bwMode="auto">
            <a:xfrm>
              <a:off x="10613046" y="3632997"/>
              <a:ext cx="355673" cy="355673"/>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7" name="Freeform 11"/>
            <p:cNvSpPr>
              <a:spLocks/>
            </p:cNvSpPr>
            <p:nvPr/>
          </p:nvSpPr>
          <p:spPr bwMode="auto">
            <a:xfrm>
              <a:off x="10193066" y="3936272"/>
              <a:ext cx="427919" cy="18895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8" name="Freeform 12"/>
            <p:cNvSpPr>
              <a:spLocks/>
            </p:cNvSpPr>
            <p:nvPr/>
          </p:nvSpPr>
          <p:spPr bwMode="auto">
            <a:xfrm>
              <a:off x="9723865" y="3936272"/>
              <a:ext cx="425537" cy="18895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chemeClr val="accent4"/>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79" name="Freeform 13"/>
            <p:cNvSpPr>
              <a:spLocks/>
            </p:cNvSpPr>
            <p:nvPr/>
          </p:nvSpPr>
          <p:spPr bwMode="auto">
            <a:xfrm>
              <a:off x="9374543" y="3632997"/>
              <a:ext cx="354879" cy="355673"/>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chemeClr val="accent4">
                <a:alpha val="25000"/>
              </a:schemeClr>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80" name="Freeform 14"/>
            <p:cNvSpPr>
              <a:spLocks/>
            </p:cNvSpPr>
            <p:nvPr/>
          </p:nvSpPr>
          <p:spPr bwMode="auto">
            <a:xfrm>
              <a:off x="9237196" y="3213017"/>
              <a:ext cx="191333" cy="427919"/>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chemeClr val="accent4">
                <a:alpha val="25000"/>
              </a:schemeClr>
            </a:solidFill>
            <a:ln>
              <a:noFill/>
            </a:ln>
            <a:extLst/>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81" name="Freeform 15"/>
            <p:cNvSpPr>
              <a:spLocks/>
            </p:cNvSpPr>
            <p:nvPr/>
          </p:nvSpPr>
          <p:spPr bwMode="auto">
            <a:xfrm>
              <a:off x="9237196" y="2743816"/>
              <a:ext cx="191333" cy="425537"/>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chemeClr val="accent4">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82" name="Freeform 16"/>
            <p:cNvSpPr>
              <a:spLocks/>
            </p:cNvSpPr>
            <p:nvPr/>
          </p:nvSpPr>
          <p:spPr bwMode="auto">
            <a:xfrm>
              <a:off x="9374543" y="2394494"/>
              <a:ext cx="354879" cy="354879"/>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chemeClr val="accent4">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sp>
          <p:nvSpPr>
            <p:cNvPr id="83" name="Freeform 17"/>
            <p:cNvSpPr>
              <a:spLocks/>
            </p:cNvSpPr>
            <p:nvPr/>
          </p:nvSpPr>
          <p:spPr bwMode="auto">
            <a:xfrm>
              <a:off x="9723865" y="2257147"/>
              <a:ext cx="425537" cy="19133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chemeClr val="accent4">
                <a:alpha val="25000"/>
              </a:schemeClr>
            </a:solidFill>
            <a:ln>
              <a:noFill/>
            </a:ln>
          </p:spPr>
          <p:txBody>
            <a:bodyPr/>
            <a:lstStyle/>
            <a:p>
              <a:pPr defTabSz="1828434" eaLnBrk="1" fontAlgn="auto" hangingPunct="1">
                <a:spcBef>
                  <a:spcPts val="0"/>
                </a:spcBef>
                <a:spcAft>
                  <a:spcPts val="0"/>
                </a:spcAft>
                <a:defRPr/>
              </a:pPr>
              <a:endParaRPr lang="id-ID" dirty="0">
                <a:latin typeface="Raleway Light"/>
                <a:ea typeface="+mn-ea"/>
              </a:endParaRPr>
            </a:p>
          </p:txBody>
        </p:sp>
      </p:grpSp>
      <p:sp>
        <p:nvSpPr>
          <p:cNvPr id="84" name="TextBox 100"/>
          <p:cNvSpPr txBox="1">
            <a:spLocks noChangeArrowheads="1"/>
          </p:cNvSpPr>
          <p:nvPr/>
        </p:nvSpPr>
        <p:spPr bwMode="auto">
          <a:xfrm>
            <a:off x="2166938" y="8480425"/>
            <a:ext cx="397827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dirty="0">
                <a:latin typeface="Raleway Regular" pitchFamily="-65" charset="0"/>
              </a:rPr>
              <a:t>Sécurité</a:t>
            </a:r>
            <a:endParaRPr lang="en-US" altLang="fr-FR" dirty="0">
              <a:latin typeface="Raleway Regular" pitchFamily="-65" charset="0"/>
            </a:endParaRPr>
          </a:p>
        </p:txBody>
      </p:sp>
      <p:sp>
        <p:nvSpPr>
          <p:cNvPr id="85" name="TextBox 102"/>
          <p:cNvSpPr txBox="1">
            <a:spLocks noChangeArrowheads="1"/>
          </p:cNvSpPr>
          <p:nvPr/>
        </p:nvSpPr>
        <p:spPr bwMode="auto">
          <a:xfrm>
            <a:off x="7527925" y="8480425"/>
            <a:ext cx="397827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a:latin typeface="Raleway Regular" pitchFamily="-65" charset="0"/>
              </a:rPr>
              <a:t>Ergonomie</a:t>
            </a:r>
            <a:endParaRPr lang="en-US" altLang="fr-FR">
              <a:latin typeface="Raleway Regular" pitchFamily="-65" charset="0"/>
            </a:endParaRPr>
          </a:p>
        </p:txBody>
      </p:sp>
      <p:sp>
        <p:nvSpPr>
          <p:cNvPr id="86" name="TextBox 104"/>
          <p:cNvSpPr txBox="1">
            <a:spLocks noChangeArrowheads="1"/>
          </p:cNvSpPr>
          <p:nvPr/>
        </p:nvSpPr>
        <p:spPr bwMode="auto">
          <a:xfrm>
            <a:off x="13019088" y="8480425"/>
            <a:ext cx="397827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a:t>Évolutivité</a:t>
            </a:r>
            <a:endParaRPr lang="en-US" altLang="fr-FR">
              <a:latin typeface="Raleway Regular" pitchFamily="-65" charset="0"/>
            </a:endParaRPr>
          </a:p>
        </p:txBody>
      </p:sp>
      <p:sp>
        <p:nvSpPr>
          <p:cNvPr id="87" name="TextBox 106"/>
          <p:cNvSpPr txBox="1">
            <a:spLocks noChangeArrowheads="1"/>
          </p:cNvSpPr>
          <p:nvPr/>
        </p:nvSpPr>
        <p:spPr bwMode="auto">
          <a:xfrm>
            <a:off x="18399125" y="8480425"/>
            <a:ext cx="397827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a:t>Performance</a:t>
            </a:r>
            <a:endParaRPr lang="en-US" altLang="fr-FR">
              <a:latin typeface="Raleway Regular" pitchFamily="-65"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200"/>
                                        <p:tgtEl>
                                          <p:spTgt spid="96"/>
                                        </p:tgtEl>
                                      </p:cBhvr>
                                    </p:animEffect>
                                  </p:childTnLst>
                                </p:cTn>
                              </p:par>
                            </p:childTnLst>
                          </p:cTn>
                        </p:par>
                        <p:par>
                          <p:cTn id="11" fill="hold">
                            <p:stCondLst>
                              <p:cond delay="200"/>
                            </p:stCondLst>
                            <p:childTnLst>
                              <p:par>
                                <p:cTn id="12" presetID="10" presetClass="entr" presetSubtype="0"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200"/>
                                        <p:tgtEl>
                                          <p:spTgt spid="84"/>
                                        </p:tgtEl>
                                      </p:cBhvr>
                                    </p:animEffect>
                                  </p:childTnLst>
                                </p:cTn>
                              </p:par>
                            </p:childTnLst>
                          </p:cTn>
                        </p:par>
                        <p:par>
                          <p:cTn id="15" fill="hold" nodeType="afterGroup">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40980"/>
                                        </p:tgtEl>
                                        <p:attrNameLst>
                                          <p:attrName>style.visibility</p:attrName>
                                        </p:attrNameLst>
                                      </p:cBhvr>
                                      <p:to>
                                        <p:strVal val="visible"/>
                                      </p:to>
                                    </p:set>
                                    <p:animEffect transition="in" filter="fade">
                                      <p:cBhvr>
                                        <p:cTn id="21" dur="200"/>
                                        <p:tgtEl>
                                          <p:spTgt spid="40980"/>
                                        </p:tgtEl>
                                      </p:cBhvr>
                                    </p:animEffect>
                                  </p:childTnLst>
                                </p:cTn>
                              </p:par>
                            </p:childTnLst>
                          </p:cTn>
                        </p:par>
                        <p:par>
                          <p:cTn id="22" fill="hold" nodeType="afterGroup">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00"/>
                                        <p:tgtEl>
                                          <p:spTgt spid="85"/>
                                        </p:tgtEl>
                                      </p:cBhvr>
                                    </p:animEffect>
                                  </p:childTnLst>
                                </p:cTn>
                              </p:par>
                            </p:childTnLst>
                          </p:cTn>
                        </p:par>
                        <p:par>
                          <p:cTn id="26" fill="hold" nodeType="afterGroup">
                            <p:stCondLst>
                              <p:cond delay="800"/>
                            </p:stCondLst>
                            <p:childTnLst>
                              <p:par>
                                <p:cTn id="27" presetID="10" presetClass="entr" presetSubtype="0"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nodeType="withEffect">
                                  <p:stCondLst>
                                    <p:cond delay="0"/>
                                  </p:stCondLst>
                                  <p:childTnLst>
                                    <p:set>
                                      <p:cBhvr>
                                        <p:cTn id="31" dur="1" fill="hold">
                                          <p:stCondLst>
                                            <p:cond delay="0"/>
                                          </p:stCondLst>
                                        </p:cTn>
                                        <p:tgtEl>
                                          <p:spTgt spid="40977"/>
                                        </p:tgtEl>
                                        <p:attrNameLst>
                                          <p:attrName>style.visibility</p:attrName>
                                        </p:attrNameLst>
                                      </p:cBhvr>
                                      <p:to>
                                        <p:strVal val="visible"/>
                                      </p:to>
                                    </p:set>
                                    <p:animEffect transition="in" filter="fade">
                                      <p:cBhvr>
                                        <p:cTn id="32" dur="200"/>
                                        <p:tgtEl>
                                          <p:spTgt spid="40977"/>
                                        </p:tgtEl>
                                      </p:cBhvr>
                                    </p:animEffect>
                                  </p:childTnLst>
                                </p:cTn>
                              </p:par>
                            </p:childTnLst>
                          </p:cTn>
                        </p:par>
                        <p:par>
                          <p:cTn id="33" fill="hold" nodeType="afterGroup">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200"/>
                                        <p:tgtEl>
                                          <p:spTgt spid="86"/>
                                        </p:tgtEl>
                                      </p:cBhvr>
                                    </p:animEffect>
                                  </p:childTnLst>
                                </p:cTn>
                              </p:par>
                            </p:childTnLst>
                          </p:cTn>
                        </p:par>
                        <p:par>
                          <p:cTn id="37" fill="hold" nodeType="afterGroup">
                            <p:stCondLst>
                              <p:cond delay="1200"/>
                            </p:stCondLst>
                            <p:childTnLst>
                              <p:par>
                                <p:cTn id="38" presetID="10" presetClass="entr" presetSubtype="0"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200"/>
                                        <p:tgtEl>
                                          <p:spTgt spid="70"/>
                                        </p:tgtEl>
                                      </p:cBhvr>
                                    </p:animEffect>
                                  </p:childTnLst>
                                </p:cTn>
                              </p:par>
                              <p:par>
                                <p:cTn id="41" presetID="10" presetClass="entr" presetSubtype="0" fill="hold" nodeType="withEffect">
                                  <p:stCondLst>
                                    <p:cond delay="0"/>
                                  </p:stCondLst>
                                  <p:childTnLst>
                                    <p:set>
                                      <p:cBhvr>
                                        <p:cTn id="42" dur="1" fill="hold">
                                          <p:stCondLst>
                                            <p:cond delay="0"/>
                                          </p:stCondLst>
                                        </p:cTn>
                                        <p:tgtEl>
                                          <p:spTgt spid="40978"/>
                                        </p:tgtEl>
                                        <p:attrNameLst>
                                          <p:attrName>style.visibility</p:attrName>
                                        </p:attrNameLst>
                                      </p:cBhvr>
                                      <p:to>
                                        <p:strVal val="visible"/>
                                      </p:to>
                                    </p:set>
                                    <p:animEffect transition="in" filter="fade">
                                      <p:cBhvr>
                                        <p:cTn id="43" dur="200"/>
                                        <p:tgtEl>
                                          <p:spTgt spid="4097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200"/>
                                        <p:tgtEl>
                                          <p:spTgt spid="87"/>
                                        </p:tgtEl>
                                      </p:cBhvr>
                                    </p:animEffect>
                                  </p:childTnLst>
                                </p:cTn>
                              </p:par>
                            </p:childTnLst>
                          </p:cTn>
                        </p:par>
                        <p:par>
                          <p:cTn id="47" fill="hold" nodeType="afterGroup">
                            <p:stCondLst>
                              <p:cond delay="1400"/>
                            </p:stCondLst>
                            <p:childTnLst>
                              <p:par>
                                <p:cTn id="48" presetID="21" presetClass="entr" presetSubtype="1"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heel(1)">
                                      <p:cBhvr>
                                        <p:cTn id="50" dur="1000"/>
                                        <p:tgtEl>
                                          <p:spTgt spid="25"/>
                                        </p:tgtEl>
                                      </p:cBhvr>
                                    </p:animEffect>
                                  </p:childTnLst>
                                </p:cTn>
                              </p:par>
                              <p:par>
                                <p:cTn id="51" presetID="21" presetClass="entr" presetSubtype="1"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heel(1)">
                                      <p:cBhvr>
                                        <p:cTn id="53" dur="1000"/>
                                        <p:tgtEl>
                                          <p:spTgt spid="42"/>
                                        </p:tgtEl>
                                      </p:cBhvr>
                                    </p:animEffect>
                                  </p:childTnLst>
                                </p:cTn>
                              </p:par>
                              <p:par>
                                <p:cTn id="54" presetID="21" presetClass="entr" presetSubtype="1"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heel(1)">
                                      <p:cBhvr>
                                        <p:cTn id="56" dur="1000"/>
                                        <p:tgtEl>
                                          <p:spTgt spid="57"/>
                                        </p:tgtEl>
                                      </p:cBhvr>
                                    </p:animEffect>
                                  </p:childTnLst>
                                </p:cTn>
                              </p:par>
                              <p:par>
                                <p:cTn id="57" presetID="21" presetClass="entr" presetSubtype="1"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wheel(1)">
                                      <p:cBhvr>
                                        <p:cTn id="59"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6" grpId="0" animBg="1"/>
      <p:bldP spid="41" grpId="0" animBg="1"/>
      <p:bldP spid="56" grpId="0" animBg="1"/>
      <p:bldP spid="70" grpId="0" animBg="1"/>
      <p:bldP spid="84" grpId="0"/>
      <p:bldP spid="85" grpId="0"/>
      <p:bldP spid="86"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1474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736792" y="2241756"/>
            <a:ext cx="11399136" cy="9673814"/>
          </a:xfrm>
          <a:prstGeom prst="rect">
            <a:avLst/>
          </a:prstGeom>
        </p:spPr>
      </p:pic>
      <p:sp>
        <p:nvSpPr>
          <p:cNvPr id="22" name="TextBox 13"/>
          <p:cNvSpPr txBox="1">
            <a:spLocks noChangeArrowheads="1"/>
          </p:cNvSpPr>
          <p:nvPr/>
        </p:nvSpPr>
        <p:spPr bwMode="auto">
          <a:xfrm>
            <a:off x="1636713" y="1984375"/>
            <a:ext cx="91401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Diagramme des cas d’utilisation global </a:t>
            </a:r>
            <a:endParaRPr lang="id-ID" altLang="fr-FR" b="1" dirty="0">
              <a:solidFill>
                <a:schemeClr val="accent1"/>
              </a:solidFill>
              <a:latin typeface="Raleway Light" pitchFamily="-65" charset="0"/>
            </a:endParaRPr>
          </a:p>
        </p:txBody>
      </p:sp>
      <p:grpSp>
        <p:nvGrpSpPr>
          <p:cNvPr id="5" name="Groupe 4"/>
          <p:cNvGrpSpPr/>
          <p:nvPr/>
        </p:nvGrpSpPr>
        <p:grpSpPr>
          <a:xfrm>
            <a:off x="-391886" y="-424543"/>
            <a:ext cx="25497944" cy="14630400"/>
            <a:chOff x="-391886" y="-424543"/>
            <a:chExt cx="25497944" cy="14630400"/>
          </a:xfrm>
        </p:grpSpPr>
        <p:sp>
          <p:nvSpPr>
            <p:cNvPr id="88" name="Rectangle 87"/>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15444" y="-189593"/>
              <a:ext cx="16686020" cy="14160500"/>
            </a:xfrm>
            <a:prstGeom prst="rect">
              <a:avLst/>
            </a:prstGeom>
          </p:spPr>
        </p:pic>
      </p:grpSp>
    </p:spTree>
    <p:extLst>
      <p:ext uri="{BB962C8B-B14F-4D97-AF65-F5344CB8AC3E}">
        <p14:creationId xmlns:p14="http://schemas.microsoft.com/office/powerpoint/2010/main" xmlns="" val="414460471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882335" y="1595371"/>
            <a:ext cx="6124122" cy="8885334"/>
          </a:xfrm>
          <a:prstGeom prst="rect">
            <a:avLst/>
          </a:prstGeom>
        </p:spPr>
      </p:pic>
      <p:sp>
        <p:nvSpPr>
          <p:cNvPr id="14" name="TextBox 5"/>
          <p:cNvSpPr txBox="1">
            <a:spLocks noChangeArrowheads="1"/>
          </p:cNvSpPr>
          <p:nvPr/>
        </p:nvSpPr>
        <p:spPr bwMode="auto">
          <a:xfrm>
            <a:off x="1614488" y="595313"/>
            <a:ext cx="114744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91401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Diagramme des classes </a:t>
            </a:r>
            <a:endParaRPr lang="id-ID" altLang="fr-FR" b="1" dirty="0">
              <a:solidFill>
                <a:schemeClr val="accent1"/>
              </a:solidFill>
              <a:latin typeface="Raleway Light" pitchFamily="-65" charset="0"/>
            </a:endParaRPr>
          </a:p>
        </p:txBody>
      </p:sp>
      <p:grpSp>
        <p:nvGrpSpPr>
          <p:cNvPr id="3" name="Groupe 2"/>
          <p:cNvGrpSpPr/>
          <p:nvPr/>
        </p:nvGrpSpPr>
        <p:grpSpPr>
          <a:xfrm>
            <a:off x="-391886" y="-424543"/>
            <a:ext cx="25497944" cy="14630400"/>
            <a:chOff x="-391886" y="-424543"/>
            <a:chExt cx="25497944" cy="14630400"/>
          </a:xfrm>
        </p:grpSpPr>
        <p:sp>
          <p:nvSpPr>
            <p:cNvPr id="88" name="Rectangle 87"/>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 name="Image 8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40181" y="-29858"/>
              <a:ext cx="9541712" cy="13843830"/>
            </a:xfrm>
            <a:prstGeom prst="rect">
              <a:avLst/>
            </a:prstGeom>
          </p:spPr>
        </p:pic>
      </p:grpSp>
    </p:spTree>
    <p:extLst>
      <p:ext uri="{BB962C8B-B14F-4D97-AF65-F5344CB8AC3E}">
        <p14:creationId xmlns:p14="http://schemas.microsoft.com/office/powerpoint/2010/main" xmlns="" val="17328210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147587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Planification des releases</a:t>
            </a:r>
            <a:endParaRPr lang="id-ID" altLang="fr-FR" b="1" dirty="0">
              <a:solidFill>
                <a:schemeClr val="accent1"/>
              </a:solidFill>
              <a:latin typeface="Raleway Light" pitchFamily="-65" charset="0"/>
            </a:endParaRPr>
          </a:p>
        </p:txBody>
      </p:sp>
      <p:grpSp>
        <p:nvGrpSpPr>
          <p:cNvPr id="3" name="Groupe 2"/>
          <p:cNvGrpSpPr/>
          <p:nvPr/>
        </p:nvGrpSpPr>
        <p:grpSpPr>
          <a:xfrm>
            <a:off x="2625478" y="4457701"/>
            <a:ext cx="6261635" cy="5681381"/>
            <a:chOff x="2625478" y="4457701"/>
            <a:chExt cx="6261635" cy="5681381"/>
          </a:xfrm>
        </p:grpSpPr>
        <p:sp>
          <p:nvSpPr>
            <p:cNvPr id="89" name="Rectangle 88"/>
            <p:cNvSpPr/>
            <p:nvPr/>
          </p:nvSpPr>
          <p:spPr bwMode="auto">
            <a:xfrm>
              <a:off x="2698750" y="4508500"/>
              <a:ext cx="6116638" cy="5630582"/>
            </a:xfrm>
            <a:prstGeom prst="rect">
              <a:avLst/>
            </a:prstGeom>
            <a:solidFill>
              <a:schemeClr val="tx1">
                <a:lumMod val="20000"/>
                <a:lumOff val="80000"/>
              </a:schemeClr>
            </a:solidFill>
            <a:ln w="38100" cap="sq"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0" name="Rectangle 89"/>
            <p:cNvSpPr/>
            <p:nvPr/>
          </p:nvSpPr>
          <p:spPr bwMode="auto">
            <a:xfrm>
              <a:off x="2698750" y="4457701"/>
              <a:ext cx="6116638" cy="169085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1" name="Rectangle 90"/>
            <p:cNvSpPr/>
            <p:nvPr/>
          </p:nvSpPr>
          <p:spPr bwMode="auto">
            <a:xfrm>
              <a:off x="2674297" y="6195418"/>
              <a:ext cx="6116638" cy="696914"/>
            </a:xfrm>
            <a:prstGeom prst="rect">
              <a:avLst/>
            </a:prstGeom>
            <a:solidFill>
              <a:schemeClr val="tx1">
                <a:lumMod val="20000"/>
                <a:lumOff val="8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2" name="Rectangle 91"/>
            <p:cNvSpPr/>
            <p:nvPr/>
          </p:nvSpPr>
          <p:spPr bwMode="auto">
            <a:xfrm>
              <a:off x="2625478" y="6912942"/>
              <a:ext cx="6261635" cy="696912"/>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3" name="Rectangle 92"/>
            <p:cNvSpPr/>
            <p:nvPr/>
          </p:nvSpPr>
          <p:spPr bwMode="auto">
            <a:xfrm>
              <a:off x="2643189" y="7614676"/>
              <a:ext cx="6116638" cy="696914"/>
            </a:xfrm>
            <a:prstGeom prst="rect">
              <a:avLst/>
            </a:prstGeom>
            <a:solidFill>
              <a:schemeClr val="tx1">
                <a:lumMod val="20000"/>
                <a:lumOff val="8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4" name="Rectangle 93"/>
            <p:cNvSpPr/>
            <p:nvPr/>
          </p:nvSpPr>
          <p:spPr bwMode="auto">
            <a:xfrm>
              <a:off x="2698750" y="8311589"/>
              <a:ext cx="6116638" cy="696912"/>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99" name="TextBox 15"/>
            <p:cNvSpPr txBox="1">
              <a:spLocks noChangeArrowheads="1"/>
            </p:cNvSpPr>
            <p:nvPr/>
          </p:nvSpPr>
          <p:spPr bwMode="auto">
            <a:xfrm>
              <a:off x="3709875" y="4725657"/>
              <a:ext cx="4094390" cy="1107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600" b="1" dirty="0" smtClean="0">
                  <a:solidFill>
                    <a:schemeClr val="bg1"/>
                  </a:solidFill>
                  <a:latin typeface="Raleway Light" pitchFamily="-65" charset="0"/>
                </a:rPr>
                <a:t>Release 1</a:t>
              </a:r>
              <a:endParaRPr lang="id-ID" altLang="fr-FR" sz="6600" b="1" dirty="0">
                <a:solidFill>
                  <a:schemeClr val="bg1"/>
                </a:solidFill>
                <a:latin typeface="Raleway Light" pitchFamily="-65" charset="0"/>
              </a:endParaRPr>
            </a:p>
          </p:txBody>
        </p:sp>
        <p:sp>
          <p:nvSpPr>
            <p:cNvPr id="102" name="TextBox 18"/>
            <p:cNvSpPr txBox="1"/>
            <p:nvPr/>
          </p:nvSpPr>
          <p:spPr bwMode="auto">
            <a:xfrm>
              <a:off x="5068418" y="6270004"/>
              <a:ext cx="1377299"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1</a:t>
              </a:r>
              <a:endParaRPr lang="id-ID" sz="2700" dirty="0">
                <a:solidFill>
                  <a:schemeClr val="bg1">
                    <a:lumMod val="50000"/>
                  </a:schemeClr>
                </a:solidFill>
                <a:latin typeface="Raleway Light"/>
                <a:ea typeface="+mn-ea"/>
              </a:endParaRPr>
            </a:p>
          </p:txBody>
        </p:sp>
        <p:sp>
          <p:nvSpPr>
            <p:cNvPr id="106" name="Rectangle 105"/>
            <p:cNvSpPr/>
            <p:nvPr/>
          </p:nvSpPr>
          <p:spPr bwMode="auto">
            <a:xfrm>
              <a:off x="4052888" y="9186491"/>
              <a:ext cx="3408361" cy="830263"/>
            </a:xfrm>
            <a:prstGeom prst="rect">
              <a:avLst/>
            </a:prstGeom>
            <a:solidFill>
              <a:srgbClr val="C42A1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07" name="TextBox 24"/>
            <p:cNvSpPr txBox="1"/>
            <p:nvPr/>
          </p:nvSpPr>
          <p:spPr bwMode="auto">
            <a:xfrm>
              <a:off x="5388171" y="9370791"/>
              <a:ext cx="1760418" cy="461665"/>
            </a:xfrm>
            <a:prstGeom prst="rect">
              <a:avLst/>
            </a:prstGeom>
            <a:noFill/>
          </p:spPr>
          <p:txBody>
            <a:bodyPr wrap="none">
              <a:spAutoFit/>
            </a:bodyPr>
            <a:lstStyle/>
            <a:p>
              <a:pPr algn="ctr" defTabSz="1828434" eaLnBrk="1" fontAlgn="auto" hangingPunct="1">
                <a:spcBef>
                  <a:spcPts val="0"/>
                </a:spcBef>
                <a:spcAft>
                  <a:spcPts val="0"/>
                </a:spcAft>
                <a:defRPr/>
              </a:pPr>
              <a:r>
                <a:rPr lang="fr-FR" sz="2400" dirty="0">
                  <a:solidFill>
                    <a:schemeClr val="bg1"/>
                  </a:solidFill>
                  <a:latin typeface="Raleway Light"/>
                  <a:ea typeface="+mn-ea"/>
                </a:rPr>
                <a:t>6</a:t>
              </a:r>
              <a:r>
                <a:rPr lang="fr-FR" sz="2400" dirty="0" smtClean="0">
                  <a:solidFill>
                    <a:schemeClr val="bg1"/>
                  </a:solidFill>
                  <a:latin typeface="Raleway Light"/>
                  <a:ea typeface="+mn-ea"/>
                </a:rPr>
                <a:t> semaines</a:t>
              </a:r>
              <a:endParaRPr lang="id-ID" sz="2400" dirty="0">
                <a:solidFill>
                  <a:schemeClr val="bg1"/>
                </a:solidFill>
                <a:latin typeface="Raleway Light"/>
                <a:ea typeface="+mn-ea"/>
              </a:endParaRPr>
            </a:p>
          </p:txBody>
        </p:sp>
        <p:sp>
          <p:nvSpPr>
            <p:cNvPr id="109" name="Rectangle 108"/>
            <p:cNvSpPr/>
            <p:nvPr/>
          </p:nvSpPr>
          <p:spPr bwMode="auto">
            <a:xfrm>
              <a:off x="2698750" y="4468813"/>
              <a:ext cx="6116638" cy="5670269"/>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Raleway Light"/>
              </a:endParaRPr>
            </a:p>
          </p:txBody>
        </p:sp>
        <p:sp>
          <p:nvSpPr>
            <p:cNvPr id="103" name="TextBox 19"/>
            <p:cNvSpPr txBox="1"/>
            <p:nvPr/>
          </p:nvSpPr>
          <p:spPr bwMode="auto">
            <a:xfrm>
              <a:off x="3025879" y="8422288"/>
              <a:ext cx="5763117"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 profil et des d’utilisateurs</a:t>
              </a:r>
              <a:endParaRPr lang="id-ID" sz="2700" dirty="0">
                <a:solidFill>
                  <a:schemeClr val="bg1">
                    <a:lumMod val="65000"/>
                  </a:schemeClr>
                </a:solidFill>
                <a:latin typeface="Raleway Light"/>
                <a:ea typeface="+mn-ea"/>
              </a:endParaRPr>
            </a:p>
          </p:txBody>
        </p:sp>
        <p:sp>
          <p:nvSpPr>
            <p:cNvPr id="153" name="TextBox 19"/>
            <p:cNvSpPr txBox="1"/>
            <p:nvPr/>
          </p:nvSpPr>
          <p:spPr bwMode="auto">
            <a:xfrm>
              <a:off x="4436810" y="6990059"/>
              <a:ext cx="2646878"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d’accès</a:t>
              </a:r>
              <a:endParaRPr lang="id-ID" sz="2700" dirty="0">
                <a:solidFill>
                  <a:schemeClr val="bg1">
                    <a:lumMod val="65000"/>
                  </a:schemeClr>
                </a:solidFill>
                <a:latin typeface="Raleway Light"/>
                <a:ea typeface="+mn-ea"/>
              </a:endParaRPr>
            </a:p>
          </p:txBody>
        </p:sp>
        <p:sp>
          <p:nvSpPr>
            <p:cNvPr id="152" name="TextBox 18"/>
            <p:cNvSpPr txBox="1"/>
            <p:nvPr/>
          </p:nvSpPr>
          <p:spPr bwMode="auto">
            <a:xfrm>
              <a:off x="5068416" y="7713123"/>
              <a:ext cx="1377300"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2</a:t>
              </a:r>
              <a:endParaRPr lang="id-ID" sz="2700" dirty="0">
                <a:solidFill>
                  <a:schemeClr val="bg1">
                    <a:lumMod val="50000"/>
                  </a:schemeClr>
                </a:solidFill>
                <a:latin typeface="Raleway Light"/>
                <a:ea typeface="+mn-ea"/>
              </a:endParaRPr>
            </a:p>
          </p:txBody>
        </p:sp>
        <p:sp>
          <p:nvSpPr>
            <p:cNvPr id="162" name="Freeform 538"/>
            <p:cNvSpPr>
              <a:spLocks noChangeArrowheads="1"/>
            </p:cNvSpPr>
            <p:nvPr/>
          </p:nvSpPr>
          <p:spPr bwMode="auto">
            <a:xfrm>
              <a:off x="4549884" y="9345660"/>
              <a:ext cx="698564" cy="587280"/>
            </a:xfrm>
            <a:custGeom>
              <a:avLst/>
              <a:gdLst>
                <a:gd name="T0" fmla="*/ 639247 w 1255"/>
                <a:gd name="T1" fmla="*/ 46466 h 1113"/>
                <a:gd name="T2" fmla="*/ 46592 w 1255"/>
                <a:gd name="T3" fmla="*/ 0 h 1113"/>
                <a:gd name="T4" fmla="*/ 0 w 1255"/>
                <a:gd name="T5" fmla="*/ 590422 h 1113"/>
                <a:gd name="T6" fmla="*/ 400073 w 1255"/>
                <a:gd name="T7" fmla="*/ 637508 h 1113"/>
                <a:gd name="T8" fmla="*/ 779024 w 1255"/>
                <a:gd name="T9" fmla="*/ 455982 h 1113"/>
                <a:gd name="T10" fmla="*/ 208112 w 1255"/>
                <a:gd name="T11" fmla="*/ 46466 h 1113"/>
                <a:gd name="T12" fmla="*/ 431134 w 1255"/>
                <a:gd name="T13" fmla="*/ 103463 h 1113"/>
                <a:gd name="T14" fmla="*/ 208112 w 1255"/>
                <a:gd name="T15" fmla="*/ 46466 h 1113"/>
                <a:gd name="T16" fmla="*/ 582094 w 1255"/>
                <a:gd name="T17" fmla="*/ 155505 h 1113"/>
                <a:gd name="T18" fmla="*/ 545441 w 1255"/>
                <a:gd name="T19" fmla="*/ 227991 h 1113"/>
                <a:gd name="T20" fmla="*/ 410634 w 1255"/>
                <a:gd name="T21" fmla="*/ 238523 h 1113"/>
                <a:gd name="T22" fmla="*/ 342920 w 1255"/>
                <a:gd name="T23" fmla="*/ 306053 h 1113"/>
                <a:gd name="T24" fmla="*/ 316828 w 1255"/>
                <a:gd name="T25" fmla="*/ 455982 h 1113"/>
                <a:gd name="T26" fmla="*/ 57153 w 1255"/>
                <a:gd name="T27" fmla="*/ 569978 h 1113"/>
                <a:gd name="T28" fmla="*/ 524940 w 1255"/>
                <a:gd name="T29" fmla="*/ 269500 h 1113"/>
                <a:gd name="T30" fmla="*/ 565942 w 1255"/>
                <a:gd name="T31" fmla="*/ 269500 h 1113"/>
                <a:gd name="T32" fmla="*/ 524940 w 1255"/>
                <a:gd name="T33" fmla="*/ 269500 h 1113"/>
                <a:gd name="T34" fmla="*/ 358450 w 1255"/>
                <a:gd name="T35" fmla="*/ 476427 h 1113"/>
                <a:gd name="T36" fmla="*/ 358450 w 1255"/>
                <a:gd name="T37" fmla="*/ 435537 h 1113"/>
                <a:gd name="T38" fmla="*/ 545441 w 1255"/>
                <a:gd name="T39" fmla="*/ 668485 h 1113"/>
                <a:gd name="T40" fmla="*/ 545441 w 1255"/>
                <a:gd name="T41" fmla="*/ 622019 h 1113"/>
                <a:gd name="T42" fmla="*/ 545441 w 1255"/>
                <a:gd name="T43" fmla="*/ 668485 h 1113"/>
                <a:gd name="T44" fmla="*/ 587063 w 1255"/>
                <a:gd name="T45" fmla="*/ 451026 h 1113"/>
                <a:gd name="T46" fmla="*/ 545441 w 1255"/>
                <a:gd name="T47" fmla="*/ 497491 h 1113"/>
                <a:gd name="T48" fmla="*/ 410634 w 1255"/>
                <a:gd name="T49" fmla="*/ 388452 h 1113"/>
                <a:gd name="T50" fmla="*/ 431134 w 1255"/>
                <a:gd name="T51" fmla="*/ 362431 h 1113"/>
                <a:gd name="T52" fmla="*/ 545441 w 1255"/>
                <a:gd name="T53" fmla="*/ 414473 h 1113"/>
                <a:gd name="T54" fmla="*/ 649186 w 1255"/>
                <a:gd name="T55" fmla="*/ 337030 h 1113"/>
                <a:gd name="T56" fmla="*/ 675278 w 1255"/>
                <a:gd name="T57" fmla="*/ 362431 h 1113"/>
                <a:gd name="T58" fmla="*/ 711931 w 1255"/>
                <a:gd name="T59" fmla="*/ 455982 h 1113"/>
                <a:gd name="T60" fmla="*/ 758523 w 1255"/>
                <a:gd name="T61" fmla="*/ 455982 h 1113"/>
                <a:gd name="T62" fmla="*/ 732431 w 1255"/>
                <a:gd name="T63" fmla="*/ 476427 h 1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bg1"/>
            </a:solidFill>
            <a:ln>
              <a:noFill/>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grpSp>
      <p:grpSp>
        <p:nvGrpSpPr>
          <p:cNvPr id="6" name="Groupe 5"/>
          <p:cNvGrpSpPr/>
          <p:nvPr/>
        </p:nvGrpSpPr>
        <p:grpSpPr>
          <a:xfrm>
            <a:off x="9151940" y="3893731"/>
            <a:ext cx="6193627" cy="7522780"/>
            <a:chOff x="9151940" y="3893731"/>
            <a:chExt cx="6193627" cy="7522780"/>
          </a:xfrm>
        </p:grpSpPr>
        <p:sp>
          <p:nvSpPr>
            <p:cNvPr id="111" name="Rectangle 110"/>
            <p:cNvSpPr/>
            <p:nvPr/>
          </p:nvSpPr>
          <p:spPr bwMode="auto">
            <a:xfrm>
              <a:off x="9151940" y="4289660"/>
              <a:ext cx="6115050" cy="7113203"/>
            </a:xfrm>
            <a:prstGeom prst="rect">
              <a:avLst/>
            </a:prstGeom>
            <a:solidFill>
              <a:srgbClr val="E5E5E5"/>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12" name="Rectangle 111"/>
            <p:cNvSpPr/>
            <p:nvPr/>
          </p:nvSpPr>
          <p:spPr bwMode="auto">
            <a:xfrm>
              <a:off x="9151940" y="3903907"/>
              <a:ext cx="6115050" cy="1702808"/>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13" name="Rectangle 112"/>
            <p:cNvSpPr/>
            <p:nvPr/>
          </p:nvSpPr>
          <p:spPr bwMode="auto">
            <a:xfrm>
              <a:off x="9151940" y="7719366"/>
              <a:ext cx="6115050" cy="696913"/>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14" name="Rectangle 113"/>
            <p:cNvSpPr/>
            <p:nvPr/>
          </p:nvSpPr>
          <p:spPr bwMode="auto">
            <a:xfrm>
              <a:off x="9161772" y="6384161"/>
              <a:ext cx="6115050" cy="696911"/>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16" name="Rectangle 115"/>
            <p:cNvSpPr/>
            <p:nvPr/>
          </p:nvSpPr>
          <p:spPr bwMode="auto">
            <a:xfrm>
              <a:off x="9230517" y="7704930"/>
              <a:ext cx="6115050" cy="695325"/>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27" name="Rectangle 126"/>
            <p:cNvSpPr/>
            <p:nvPr/>
          </p:nvSpPr>
          <p:spPr bwMode="auto">
            <a:xfrm>
              <a:off x="10584655" y="10211930"/>
              <a:ext cx="3406775" cy="83026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30" name="Rectangle 129"/>
            <p:cNvSpPr/>
            <p:nvPr/>
          </p:nvSpPr>
          <p:spPr bwMode="auto">
            <a:xfrm>
              <a:off x="9151940" y="3893731"/>
              <a:ext cx="6115050" cy="752278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Raleway Light"/>
              </a:endParaRPr>
            </a:p>
          </p:txBody>
        </p:sp>
        <p:sp>
          <p:nvSpPr>
            <p:cNvPr id="2" name="Rectangle 1"/>
            <p:cNvSpPr/>
            <p:nvPr/>
          </p:nvSpPr>
          <p:spPr>
            <a:xfrm>
              <a:off x="9988340" y="4114996"/>
              <a:ext cx="4442242" cy="1200329"/>
            </a:xfrm>
            <a:prstGeom prst="rect">
              <a:avLst/>
            </a:prstGeom>
          </p:spPr>
          <p:txBody>
            <a:bodyPr wrap="none">
              <a:spAutoFit/>
            </a:bodyPr>
            <a:lstStyle/>
            <a:p>
              <a:pPr algn="ctr" eaLnBrk="1" hangingPunct="1"/>
              <a:r>
                <a:rPr lang="fr-FR" altLang="fr-FR" sz="7200" b="1" dirty="0">
                  <a:solidFill>
                    <a:schemeClr val="bg1"/>
                  </a:solidFill>
                  <a:latin typeface="Raleway Light" pitchFamily="-65" charset="0"/>
                </a:rPr>
                <a:t>Release </a:t>
              </a:r>
              <a:r>
                <a:rPr lang="fr-FR" altLang="fr-FR" sz="7200" b="1" dirty="0" smtClean="0">
                  <a:solidFill>
                    <a:schemeClr val="bg1"/>
                  </a:solidFill>
                  <a:latin typeface="Raleway Light" pitchFamily="-65" charset="0"/>
                </a:rPr>
                <a:t>2</a:t>
              </a:r>
              <a:endParaRPr lang="id-ID" altLang="fr-FR" sz="7200" b="1" dirty="0">
                <a:solidFill>
                  <a:schemeClr val="bg1"/>
                </a:solidFill>
                <a:latin typeface="Raleway Light" pitchFamily="-65" charset="0"/>
              </a:endParaRPr>
            </a:p>
          </p:txBody>
        </p:sp>
        <p:sp>
          <p:nvSpPr>
            <p:cNvPr id="154" name="Freeform 538"/>
            <p:cNvSpPr>
              <a:spLocks noChangeArrowheads="1"/>
            </p:cNvSpPr>
            <p:nvPr/>
          </p:nvSpPr>
          <p:spPr bwMode="auto">
            <a:xfrm>
              <a:off x="11140970" y="10358879"/>
              <a:ext cx="698564" cy="587280"/>
            </a:xfrm>
            <a:custGeom>
              <a:avLst/>
              <a:gdLst>
                <a:gd name="T0" fmla="*/ 639247 w 1255"/>
                <a:gd name="T1" fmla="*/ 46466 h 1113"/>
                <a:gd name="T2" fmla="*/ 46592 w 1255"/>
                <a:gd name="T3" fmla="*/ 0 h 1113"/>
                <a:gd name="T4" fmla="*/ 0 w 1255"/>
                <a:gd name="T5" fmla="*/ 590422 h 1113"/>
                <a:gd name="T6" fmla="*/ 400073 w 1255"/>
                <a:gd name="T7" fmla="*/ 637508 h 1113"/>
                <a:gd name="T8" fmla="*/ 779024 w 1255"/>
                <a:gd name="T9" fmla="*/ 455982 h 1113"/>
                <a:gd name="T10" fmla="*/ 208112 w 1255"/>
                <a:gd name="T11" fmla="*/ 46466 h 1113"/>
                <a:gd name="T12" fmla="*/ 431134 w 1255"/>
                <a:gd name="T13" fmla="*/ 103463 h 1113"/>
                <a:gd name="T14" fmla="*/ 208112 w 1255"/>
                <a:gd name="T15" fmla="*/ 46466 h 1113"/>
                <a:gd name="T16" fmla="*/ 582094 w 1255"/>
                <a:gd name="T17" fmla="*/ 155505 h 1113"/>
                <a:gd name="T18" fmla="*/ 545441 w 1255"/>
                <a:gd name="T19" fmla="*/ 227991 h 1113"/>
                <a:gd name="T20" fmla="*/ 410634 w 1255"/>
                <a:gd name="T21" fmla="*/ 238523 h 1113"/>
                <a:gd name="T22" fmla="*/ 342920 w 1255"/>
                <a:gd name="T23" fmla="*/ 306053 h 1113"/>
                <a:gd name="T24" fmla="*/ 316828 w 1255"/>
                <a:gd name="T25" fmla="*/ 455982 h 1113"/>
                <a:gd name="T26" fmla="*/ 57153 w 1255"/>
                <a:gd name="T27" fmla="*/ 569978 h 1113"/>
                <a:gd name="T28" fmla="*/ 524940 w 1255"/>
                <a:gd name="T29" fmla="*/ 269500 h 1113"/>
                <a:gd name="T30" fmla="*/ 565942 w 1255"/>
                <a:gd name="T31" fmla="*/ 269500 h 1113"/>
                <a:gd name="T32" fmla="*/ 524940 w 1255"/>
                <a:gd name="T33" fmla="*/ 269500 h 1113"/>
                <a:gd name="T34" fmla="*/ 358450 w 1255"/>
                <a:gd name="T35" fmla="*/ 476427 h 1113"/>
                <a:gd name="T36" fmla="*/ 358450 w 1255"/>
                <a:gd name="T37" fmla="*/ 435537 h 1113"/>
                <a:gd name="T38" fmla="*/ 545441 w 1255"/>
                <a:gd name="T39" fmla="*/ 668485 h 1113"/>
                <a:gd name="T40" fmla="*/ 545441 w 1255"/>
                <a:gd name="T41" fmla="*/ 622019 h 1113"/>
                <a:gd name="T42" fmla="*/ 545441 w 1255"/>
                <a:gd name="T43" fmla="*/ 668485 h 1113"/>
                <a:gd name="T44" fmla="*/ 587063 w 1255"/>
                <a:gd name="T45" fmla="*/ 451026 h 1113"/>
                <a:gd name="T46" fmla="*/ 545441 w 1255"/>
                <a:gd name="T47" fmla="*/ 497491 h 1113"/>
                <a:gd name="T48" fmla="*/ 410634 w 1255"/>
                <a:gd name="T49" fmla="*/ 388452 h 1113"/>
                <a:gd name="T50" fmla="*/ 431134 w 1255"/>
                <a:gd name="T51" fmla="*/ 362431 h 1113"/>
                <a:gd name="T52" fmla="*/ 545441 w 1255"/>
                <a:gd name="T53" fmla="*/ 414473 h 1113"/>
                <a:gd name="T54" fmla="*/ 649186 w 1255"/>
                <a:gd name="T55" fmla="*/ 337030 h 1113"/>
                <a:gd name="T56" fmla="*/ 675278 w 1255"/>
                <a:gd name="T57" fmla="*/ 362431 h 1113"/>
                <a:gd name="T58" fmla="*/ 711931 w 1255"/>
                <a:gd name="T59" fmla="*/ 455982 h 1113"/>
                <a:gd name="T60" fmla="*/ 758523 w 1255"/>
                <a:gd name="T61" fmla="*/ 455982 h 1113"/>
                <a:gd name="T62" fmla="*/ 732431 w 1255"/>
                <a:gd name="T63" fmla="*/ 476427 h 1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bg1"/>
            </a:solidFill>
            <a:ln>
              <a:noFill/>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sp>
          <p:nvSpPr>
            <p:cNvPr id="155" name="TextBox 18"/>
            <p:cNvSpPr txBox="1"/>
            <p:nvPr/>
          </p:nvSpPr>
          <p:spPr bwMode="auto">
            <a:xfrm>
              <a:off x="11498588" y="5738833"/>
              <a:ext cx="1377299"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1</a:t>
              </a:r>
              <a:endParaRPr lang="id-ID" sz="2700" dirty="0">
                <a:solidFill>
                  <a:schemeClr val="bg1">
                    <a:lumMod val="50000"/>
                  </a:schemeClr>
                </a:solidFill>
                <a:latin typeface="Raleway Light"/>
                <a:ea typeface="+mn-ea"/>
              </a:endParaRPr>
            </a:p>
          </p:txBody>
        </p:sp>
        <p:sp>
          <p:nvSpPr>
            <p:cNvPr id="158" name="Rectangle 157"/>
            <p:cNvSpPr/>
            <p:nvPr/>
          </p:nvSpPr>
          <p:spPr bwMode="auto">
            <a:xfrm>
              <a:off x="9188084" y="9092133"/>
              <a:ext cx="6051610" cy="591271"/>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59" name="TextBox 18"/>
            <p:cNvSpPr txBox="1"/>
            <p:nvPr/>
          </p:nvSpPr>
          <p:spPr bwMode="auto">
            <a:xfrm>
              <a:off x="11496872" y="7146319"/>
              <a:ext cx="1377300"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2</a:t>
              </a:r>
              <a:endParaRPr lang="id-ID" sz="2700" dirty="0">
                <a:solidFill>
                  <a:schemeClr val="bg1">
                    <a:lumMod val="50000"/>
                  </a:schemeClr>
                </a:solidFill>
                <a:latin typeface="Raleway Light"/>
                <a:ea typeface="+mn-ea"/>
              </a:endParaRPr>
            </a:p>
          </p:txBody>
        </p:sp>
        <p:sp>
          <p:nvSpPr>
            <p:cNvPr id="179" name="TextBox 19"/>
            <p:cNvSpPr txBox="1"/>
            <p:nvPr/>
          </p:nvSpPr>
          <p:spPr bwMode="auto">
            <a:xfrm>
              <a:off x="10203146" y="6472070"/>
              <a:ext cx="4012637"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des commandes</a:t>
              </a:r>
              <a:endParaRPr lang="id-ID" sz="2700" dirty="0">
                <a:solidFill>
                  <a:schemeClr val="bg1">
                    <a:lumMod val="65000"/>
                  </a:schemeClr>
                </a:solidFill>
                <a:latin typeface="Raleway Light"/>
                <a:ea typeface="+mn-ea"/>
              </a:endParaRPr>
            </a:p>
          </p:txBody>
        </p:sp>
        <p:sp>
          <p:nvSpPr>
            <p:cNvPr id="180" name="TextBox 19"/>
            <p:cNvSpPr txBox="1"/>
            <p:nvPr/>
          </p:nvSpPr>
          <p:spPr bwMode="auto">
            <a:xfrm>
              <a:off x="10524780" y="7798676"/>
              <a:ext cx="3339376"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des courses</a:t>
              </a:r>
              <a:endParaRPr lang="id-ID" sz="2700" dirty="0">
                <a:solidFill>
                  <a:schemeClr val="bg1">
                    <a:lumMod val="65000"/>
                  </a:schemeClr>
                </a:solidFill>
                <a:latin typeface="Raleway Light"/>
                <a:ea typeface="+mn-ea"/>
              </a:endParaRPr>
            </a:p>
          </p:txBody>
        </p:sp>
        <p:sp>
          <p:nvSpPr>
            <p:cNvPr id="181" name="TextBox 19"/>
            <p:cNvSpPr txBox="1"/>
            <p:nvPr/>
          </p:nvSpPr>
          <p:spPr bwMode="auto">
            <a:xfrm>
              <a:off x="10361881" y="9175573"/>
              <a:ext cx="3724097"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des paiements</a:t>
              </a:r>
              <a:endParaRPr lang="id-ID" sz="2700" dirty="0">
                <a:solidFill>
                  <a:schemeClr val="bg1">
                    <a:lumMod val="65000"/>
                  </a:schemeClr>
                </a:solidFill>
                <a:latin typeface="Raleway Light"/>
                <a:ea typeface="+mn-ea"/>
              </a:endParaRPr>
            </a:p>
          </p:txBody>
        </p:sp>
        <p:sp>
          <p:nvSpPr>
            <p:cNvPr id="160" name="TextBox 18"/>
            <p:cNvSpPr txBox="1"/>
            <p:nvPr/>
          </p:nvSpPr>
          <p:spPr bwMode="auto">
            <a:xfrm>
              <a:off x="11503602" y="8531888"/>
              <a:ext cx="1377300"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3</a:t>
              </a:r>
              <a:endParaRPr lang="id-ID" sz="2700" dirty="0">
                <a:solidFill>
                  <a:schemeClr val="bg1">
                    <a:lumMod val="50000"/>
                  </a:schemeClr>
                </a:solidFill>
                <a:latin typeface="Raleway Light"/>
                <a:ea typeface="+mn-ea"/>
              </a:endParaRPr>
            </a:p>
          </p:txBody>
        </p:sp>
        <p:sp>
          <p:nvSpPr>
            <p:cNvPr id="161" name="TextBox 24"/>
            <p:cNvSpPr txBox="1"/>
            <p:nvPr/>
          </p:nvSpPr>
          <p:spPr bwMode="auto">
            <a:xfrm>
              <a:off x="11962341" y="10396069"/>
              <a:ext cx="1760418" cy="461665"/>
            </a:xfrm>
            <a:prstGeom prst="rect">
              <a:avLst/>
            </a:prstGeom>
            <a:noFill/>
          </p:spPr>
          <p:txBody>
            <a:bodyPr wrap="none">
              <a:spAutoFit/>
            </a:bodyPr>
            <a:lstStyle/>
            <a:p>
              <a:pPr algn="ctr" defTabSz="1828434" eaLnBrk="1" fontAlgn="auto" hangingPunct="1">
                <a:spcBef>
                  <a:spcPts val="0"/>
                </a:spcBef>
                <a:spcAft>
                  <a:spcPts val="0"/>
                </a:spcAft>
                <a:defRPr/>
              </a:pPr>
              <a:r>
                <a:rPr lang="fr-FR" sz="2400" dirty="0">
                  <a:solidFill>
                    <a:schemeClr val="bg1"/>
                  </a:solidFill>
                  <a:latin typeface="Raleway Light"/>
                  <a:ea typeface="+mn-ea"/>
                </a:rPr>
                <a:t>8</a:t>
              </a:r>
              <a:r>
                <a:rPr lang="fr-FR" sz="2400" dirty="0" smtClean="0">
                  <a:solidFill>
                    <a:schemeClr val="bg1"/>
                  </a:solidFill>
                  <a:latin typeface="Raleway Light"/>
                  <a:ea typeface="+mn-ea"/>
                </a:rPr>
                <a:t> semaines</a:t>
              </a:r>
              <a:endParaRPr lang="id-ID" sz="2400" dirty="0">
                <a:solidFill>
                  <a:schemeClr val="bg1"/>
                </a:solidFill>
                <a:latin typeface="Raleway Light"/>
                <a:ea typeface="+mn-ea"/>
              </a:endParaRPr>
            </a:p>
          </p:txBody>
        </p:sp>
      </p:grpSp>
      <p:grpSp>
        <p:nvGrpSpPr>
          <p:cNvPr id="4" name="Groupe 3"/>
          <p:cNvGrpSpPr/>
          <p:nvPr/>
        </p:nvGrpSpPr>
        <p:grpSpPr>
          <a:xfrm>
            <a:off x="15603540" y="4508500"/>
            <a:ext cx="6261635" cy="5681381"/>
            <a:chOff x="15603540" y="4508500"/>
            <a:chExt cx="6261635" cy="5681381"/>
          </a:xfrm>
        </p:grpSpPr>
        <p:grpSp>
          <p:nvGrpSpPr>
            <p:cNvPr id="163" name="Group 66"/>
            <p:cNvGrpSpPr>
              <a:grpSpLocks/>
            </p:cNvGrpSpPr>
            <p:nvPr/>
          </p:nvGrpSpPr>
          <p:grpSpPr bwMode="auto">
            <a:xfrm>
              <a:off x="15603540" y="4508500"/>
              <a:ext cx="6261635" cy="5681381"/>
              <a:chOff x="1351285" y="2427738"/>
              <a:chExt cx="3131397" cy="2840627"/>
            </a:xfrm>
          </p:grpSpPr>
          <p:sp>
            <p:nvSpPr>
              <p:cNvPr id="164" name="Rectangle 163"/>
              <p:cNvSpPr/>
              <p:nvPr/>
            </p:nvSpPr>
            <p:spPr>
              <a:xfrm>
                <a:off x="1387928" y="2453137"/>
                <a:ext cx="3058885" cy="2815228"/>
              </a:xfrm>
              <a:prstGeom prst="rect">
                <a:avLst/>
              </a:prstGeom>
              <a:solidFill>
                <a:schemeClr val="tx1">
                  <a:lumMod val="20000"/>
                  <a:lumOff val="80000"/>
                </a:schemeClr>
              </a:solidFill>
              <a:ln w="38100" cap="sq"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65" name="Rectangle 164"/>
              <p:cNvSpPr/>
              <p:nvPr/>
            </p:nvSpPr>
            <p:spPr>
              <a:xfrm>
                <a:off x="1387928" y="2427738"/>
                <a:ext cx="3058885" cy="845410"/>
              </a:xfrm>
              <a:prstGeom prst="rect">
                <a:avLst/>
              </a:prstGeom>
              <a:solidFill>
                <a:srgbClr val="92AF27"/>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66" name="Rectangle 165"/>
              <p:cNvSpPr/>
              <p:nvPr/>
            </p:nvSpPr>
            <p:spPr>
              <a:xfrm>
                <a:off x="1389349" y="3272515"/>
                <a:ext cx="3058885" cy="368374"/>
              </a:xfrm>
              <a:prstGeom prst="rect">
                <a:avLst/>
              </a:prstGeom>
              <a:solidFill>
                <a:schemeClr val="tx1">
                  <a:lumMod val="20000"/>
                  <a:lumOff val="8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67" name="Rectangle 166"/>
              <p:cNvSpPr/>
              <p:nvPr/>
            </p:nvSpPr>
            <p:spPr>
              <a:xfrm>
                <a:off x="1351285" y="3643300"/>
                <a:ext cx="3131397" cy="34844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68" name="Rectangle 167"/>
              <p:cNvSpPr/>
              <p:nvPr/>
            </p:nvSpPr>
            <p:spPr>
              <a:xfrm>
                <a:off x="1392651" y="4000983"/>
                <a:ext cx="3058885" cy="348449"/>
              </a:xfrm>
              <a:prstGeom prst="rect">
                <a:avLst/>
              </a:prstGeom>
              <a:solidFill>
                <a:schemeClr val="tx1">
                  <a:lumMod val="20000"/>
                  <a:lumOff val="8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69" name="Rectangle 168"/>
              <p:cNvSpPr/>
              <p:nvPr/>
            </p:nvSpPr>
            <p:spPr>
              <a:xfrm>
                <a:off x="1387928" y="4354639"/>
                <a:ext cx="3058885" cy="348448"/>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70" name="TextBox 15"/>
              <p:cNvSpPr txBox="1">
                <a:spLocks noChangeArrowheads="1"/>
              </p:cNvSpPr>
              <p:nvPr/>
            </p:nvSpPr>
            <p:spPr bwMode="auto">
              <a:xfrm>
                <a:off x="1893583" y="2561713"/>
                <a:ext cx="2047574" cy="553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600" b="1" dirty="0" smtClean="0">
                    <a:solidFill>
                      <a:schemeClr val="bg1"/>
                    </a:solidFill>
                    <a:latin typeface="Raleway Light" pitchFamily="-65" charset="0"/>
                  </a:rPr>
                  <a:t>Release 3</a:t>
                </a:r>
                <a:endParaRPr lang="id-ID" altLang="fr-FR" sz="6600" b="1" dirty="0">
                  <a:solidFill>
                    <a:schemeClr val="bg1"/>
                  </a:solidFill>
                  <a:latin typeface="Raleway Light" pitchFamily="-65" charset="0"/>
                </a:endParaRPr>
              </a:p>
            </p:txBody>
          </p:sp>
          <p:sp>
            <p:nvSpPr>
              <p:cNvPr id="171" name="TextBox 18"/>
              <p:cNvSpPr txBox="1"/>
              <p:nvPr/>
            </p:nvSpPr>
            <p:spPr>
              <a:xfrm>
                <a:off x="2572981" y="3333869"/>
                <a:ext cx="688777" cy="253910"/>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1</a:t>
                </a:r>
                <a:endParaRPr lang="id-ID" sz="2700" dirty="0">
                  <a:solidFill>
                    <a:schemeClr val="bg1">
                      <a:lumMod val="50000"/>
                    </a:schemeClr>
                  </a:solidFill>
                  <a:latin typeface="Raleway Light"/>
                  <a:ea typeface="+mn-ea"/>
                </a:endParaRPr>
              </a:p>
            </p:txBody>
          </p:sp>
          <p:sp>
            <p:nvSpPr>
              <p:cNvPr id="172" name="TextBox 19"/>
              <p:cNvSpPr txBox="1"/>
              <p:nvPr/>
            </p:nvSpPr>
            <p:spPr>
              <a:xfrm>
                <a:off x="1928456" y="4398075"/>
                <a:ext cx="1977831" cy="253910"/>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des notifications</a:t>
                </a:r>
                <a:endParaRPr lang="id-ID" sz="2700" dirty="0">
                  <a:solidFill>
                    <a:schemeClr val="bg1">
                      <a:lumMod val="65000"/>
                    </a:schemeClr>
                  </a:solidFill>
                  <a:latin typeface="Raleway Light"/>
                  <a:ea typeface="+mn-ea"/>
                </a:endParaRPr>
              </a:p>
            </p:txBody>
          </p:sp>
          <p:sp>
            <p:nvSpPr>
              <p:cNvPr id="173" name="Rectangle 172"/>
              <p:cNvSpPr/>
              <p:nvPr/>
            </p:nvSpPr>
            <p:spPr>
              <a:xfrm>
                <a:off x="2065122" y="4792080"/>
                <a:ext cx="1704496" cy="415122"/>
              </a:xfrm>
              <a:prstGeom prst="rect">
                <a:avLst/>
              </a:prstGeom>
              <a:solidFill>
                <a:srgbClr val="92AF2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434" eaLnBrk="1" fontAlgn="auto" hangingPunct="1">
                  <a:spcBef>
                    <a:spcPts val="0"/>
                  </a:spcBef>
                  <a:spcAft>
                    <a:spcPts val="0"/>
                  </a:spcAft>
                  <a:defRPr/>
                </a:pPr>
                <a:endParaRPr lang="id-ID" sz="4800" dirty="0">
                  <a:latin typeface="Raleway Light"/>
                </a:endParaRPr>
              </a:p>
            </p:txBody>
          </p:sp>
          <p:sp>
            <p:nvSpPr>
              <p:cNvPr id="174" name="TextBox 24"/>
              <p:cNvSpPr txBox="1"/>
              <p:nvPr/>
            </p:nvSpPr>
            <p:spPr>
              <a:xfrm>
                <a:off x="2696788" y="4884228"/>
                <a:ext cx="880372" cy="230827"/>
              </a:xfrm>
              <a:prstGeom prst="rect">
                <a:avLst/>
              </a:prstGeom>
              <a:noFill/>
            </p:spPr>
            <p:txBody>
              <a:bodyPr wrap="none">
                <a:spAutoFit/>
              </a:bodyPr>
              <a:lstStyle/>
              <a:p>
                <a:pPr algn="ctr" defTabSz="1828434" eaLnBrk="1" fontAlgn="auto" hangingPunct="1">
                  <a:spcBef>
                    <a:spcPts val="0"/>
                  </a:spcBef>
                  <a:spcAft>
                    <a:spcPts val="0"/>
                  </a:spcAft>
                  <a:defRPr/>
                </a:pPr>
                <a:r>
                  <a:rPr lang="fr-FR" sz="2400" dirty="0">
                    <a:solidFill>
                      <a:schemeClr val="bg1"/>
                    </a:solidFill>
                    <a:latin typeface="Raleway Light"/>
                    <a:ea typeface="+mn-ea"/>
                  </a:rPr>
                  <a:t>6</a:t>
                </a:r>
                <a:r>
                  <a:rPr lang="fr-FR" sz="2400" dirty="0" smtClean="0">
                    <a:solidFill>
                      <a:schemeClr val="bg1"/>
                    </a:solidFill>
                    <a:latin typeface="Raleway Light"/>
                    <a:ea typeface="+mn-ea"/>
                  </a:rPr>
                  <a:t> semaines</a:t>
                </a:r>
                <a:endParaRPr lang="id-ID" sz="2400" dirty="0">
                  <a:solidFill>
                    <a:schemeClr val="bg1"/>
                  </a:solidFill>
                  <a:latin typeface="Raleway Light"/>
                  <a:ea typeface="+mn-ea"/>
                </a:endParaRPr>
              </a:p>
            </p:txBody>
          </p:sp>
          <p:sp>
            <p:nvSpPr>
              <p:cNvPr id="175" name="Rectangle 174"/>
              <p:cNvSpPr/>
              <p:nvPr/>
            </p:nvSpPr>
            <p:spPr>
              <a:xfrm>
                <a:off x="1387928" y="2433294"/>
                <a:ext cx="3058885" cy="2835071"/>
              </a:xfrm>
              <a:prstGeom prst="rect">
                <a:avLst/>
              </a:prstGeom>
              <a:noFill/>
              <a:ln>
                <a:solidFill>
                  <a:srgbClr val="92AF27"/>
                </a:solid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Raleway Light"/>
                </a:endParaRPr>
              </a:p>
            </p:txBody>
          </p:sp>
        </p:grpSp>
        <p:sp>
          <p:nvSpPr>
            <p:cNvPr id="176" name="TextBox 18"/>
            <p:cNvSpPr txBox="1"/>
            <p:nvPr/>
          </p:nvSpPr>
          <p:spPr bwMode="auto">
            <a:xfrm>
              <a:off x="18086473" y="7767684"/>
              <a:ext cx="1377300"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50000"/>
                    </a:schemeClr>
                  </a:solidFill>
                  <a:latin typeface="Raleway Light"/>
                  <a:ea typeface="+mn-ea"/>
                </a:rPr>
                <a:t>Sprint 2</a:t>
              </a:r>
              <a:endParaRPr lang="id-ID" sz="2700" dirty="0">
                <a:solidFill>
                  <a:schemeClr val="bg1">
                    <a:lumMod val="50000"/>
                  </a:schemeClr>
                </a:solidFill>
                <a:latin typeface="Raleway Light"/>
                <a:ea typeface="+mn-ea"/>
              </a:endParaRPr>
            </a:p>
          </p:txBody>
        </p:sp>
        <p:sp>
          <p:nvSpPr>
            <p:cNvPr id="177" name="TextBox 19"/>
            <p:cNvSpPr txBox="1"/>
            <p:nvPr/>
          </p:nvSpPr>
          <p:spPr bwMode="auto">
            <a:xfrm>
              <a:off x="16942560" y="7070771"/>
              <a:ext cx="3474028" cy="507831"/>
            </a:xfrm>
            <a:prstGeom prst="rect">
              <a:avLst/>
            </a:prstGeom>
            <a:noFill/>
          </p:spPr>
          <p:txBody>
            <a:bodyPr wrap="none">
              <a:spAutoFit/>
            </a:bodyPr>
            <a:lstStyle/>
            <a:p>
              <a:pPr algn="ctr" defTabSz="1828434" eaLnBrk="1" fontAlgn="auto" hangingPunct="1">
                <a:spcBef>
                  <a:spcPts val="0"/>
                </a:spcBef>
                <a:spcAft>
                  <a:spcPts val="0"/>
                </a:spcAft>
                <a:defRPr/>
              </a:pPr>
              <a:r>
                <a:rPr lang="fr-FR" sz="2700" dirty="0" smtClean="0">
                  <a:solidFill>
                    <a:schemeClr val="bg1">
                      <a:lumMod val="65000"/>
                    </a:schemeClr>
                  </a:solidFill>
                  <a:latin typeface="Raleway Light"/>
                  <a:ea typeface="+mn-ea"/>
                </a:rPr>
                <a:t>Gestion des marques</a:t>
              </a:r>
              <a:endParaRPr lang="id-ID" sz="2700" dirty="0">
                <a:solidFill>
                  <a:schemeClr val="bg1">
                    <a:lumMod val="65000"/>
                  </a:schemeClr>
                </a:solidFill>
                <a:latin typeface="Raleway Light"/>
                <a:ea typeface="+mn-ea"/>
              </a:endParaRPr>
            </a:p>
          </p:txBody>
        </p:sp>
        <p:sp>
          <p:nvSpPr>
            <p:cNvPr id="178" name="Freeform 538"/>
            <p:cNvSpPr>
              <a:spLocks noChangeArrowheads="1"/>
            </p:cNvSpPr>
            <p:nvPr/>
          </p:nvSpPr>
          <p:spPr bwMode="auto">
            <a:xfrm>
              <a:off x="17436035" y="9373131"/>
              <a:ext cx="698564" cy="587280"/>
            </a:xfrm>
            <a:custGeom>
              <a:avLst/>
              <a:gdLst>
                <a:gd name="T0" fmla="*/ 639247 w 1255"/>
                <a:gd name="T1" fmla="*/ 46466 h 1113"/>
                <a:gd name="T2" fmla="*/ 46592 w 1255"/>
                <a:gd name="T3" fmla="*/ 0 h 1113"/>
                <a:gd name="T4" fmla="*/ 0 w 1255"/>
                <a:gd name="T5" fmla="*/ 590422 h 1113"/>
                <a:gd name="T6" fmla="*/ 400073 w 1255"/>
                <a:gd name="T7" fmla="*/ 637508 h 1113"/>
                <a:gd name="T8" fmla="*/ 779024 w 1255"/>
                <a:gd name="T9" fmla="*/ 455982 h 1113"/>
                <a:gd name="T10" fmla="*/ 208112 w 1255"/>
                <a:gd name="T11" fmla="*/ 46466 h 1113"/>
                <a:gd name="T12" fmla="*/ 431134 w 1255"/>
                <a:gd name="T13" fmla="*/ 103463 h 1113"/>
                <a:gd name="T14" fmla="*/ 208112 w 1255"/>
                <a:gd name="T15" fmla="*/ 46466 h 1113"/>
                <a:gd name="T16" fmla="*/ 582094 w 1255"/>
                <a:gd name="T17" fmla="*/ 155505 h 1113"/>
                <a:gd name="T18" fmla="*/ 545441 w 1255"/>
                <a:gd name="T19" fmla="*/ 227991 h 1113"/>
                <a:gd name="T20" fmla="*/ 410634 w 1255"/>
                <a:gd name="T21" fmla="*/ 238523 h 1113"/>
                <a:gd name="T22" fmla="*/ 342920 w 1255"/>
                <a:gd name="T23" fmla="*/ 306053 h 1113"/>
                <a:gd name="T24" fmla="*/ 316828 w 1255"/>
                <a:gd name="T25" fmla="*/ 455982 h 1113"/>
                <a:gd name="T26" fmla="*/ 57153 w 1255"/>
                <a:gd name="T27" fmla="*/ 569978 h 1113"/>
                <a:gd name="T28" fmla="*/ 524940 w 1255"/>
                <a:gd name="T29" fmla="*/ 269500 h 1113"/>
                <a:gd name="T30" fmla="*/ 565942 w 1255"/>
                <a:gd name="T31" fmla="*/ 269500 h 1113"/>
                <a:gd name="T32" fmla="*/ 524940 w 1255"/>
                <a:gd name="T33" fmla="*/ 269500 h 1113"/>
                <a:gd name="T34" fmla="*/ 358450 w 1255"/>
                <a:gd name="T35" fmla="*/ 476427 h 1113"/>
                <a:gd name="T36" fmla="*/ 358450 w 1255"/>
                <a:gd name="T37" fmla="*/ 435537 h 1113"/>
                <a:gd name="T38" fmla="*/ 545441 w 1255"/>
                <a:gd name="T39" fmla="*/ 668485 h 1113"/>
                <a:gd name="T40" fmla="*/ 545441 w 1255"/>
                <a:gd name="T41" fmla="*/ 622019 h 1113"/>
                <a:gd name="T42" fmla="*/ 545441 w 1255"/>
                <a:gd name="T43" fmla="*/ 668485 h 1113"/>
                <a:gd name="T44" fmla="*/ 587063 w 1255"/>
                <a:gd name="T45" fmla="*/ 451026 h 1113"/>
                <a:gd name="T46" fmla="*/ 545441 w 1255"/>
                <a:gd name="T47" fmla="*/ 497491 h 1113"/>
                <a:gd name="T48" fmla="*/ 410634 w 1255"/>
                <a:gd name="T49" fmla="*/ 388452 h 1113"/>
                <a:gd name="T50" fmla="*/ 431134 w 1255"/>
                <a:gd name="T51" fmla="*/ 362431 h 1113"/>
                <a:gd name="T52" fmla="*/ 545441 w 1255"/>
                <a:gd name="T53" fmla="*/ 414473 h 1113"/>
                <a:gd name="T54" fmla="*/ 649186 w 1255"/>
                <a:gd name="T55" fmla="*/ 337030 h 1113"/>
                <a:gd name="T56" fmla="*/ 675278 w 1255"/>
                <a:gd name="T57" fmla="*/ 362431 h 1113"/>
                <a:gd name="T58" fmla="*/ 711931 w 1255"/>
                <a:gd name="T59" fmla="*/ 455982 h 1113"/>
                <a:gd name="T60" fmla="*/ 758523 w 1255"/>
                <a:gd name="T61" fmla="*/ 455982 h 1113"/>
                <a:gd name="T62" fmla="*/ 732431 w 1255"/>
                <a:gd name="T63" fmla="*/ 476427 h 1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bg1"/>
            </a:solidFill>
            <a:ln>
              <a:noFill/>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grpSp>
    </p:spTree>
    <p:extLst>
      <p:ext uri="{BB962C8B-B14F-4D97-AF65-F5344CB8AC3E}">
        <p14:creationId xmlns:p14="http://schemas.microsoft.com/office/powerpoint/2010/main" xmlns="" val="32344644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2510586"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b="1" dirty="0">
                <a:solidFill>
                  <a:schemeClr val="accent1"/>
                </a:solidFill>
                <a:latin typeface="Raleway Light" pitchFamily="-65" charset="0"/>
              </a:rPr>
              <a:t>Architecture</a:t>
            </a:r>
            <a:r>
              <a:rPr lang="fr-FR" dirty="0" smtClean="0"/>
              <a:t> </a:t>
            </a:r>
            <a:r>
              <a:rPr lang="fr-FR" b="1" dirty="0">
                <a:solidFill>
                  <a:schemeClr val="accent1"/>
                </a:solidFill>
                <a:latin typeface="Raleway Light" pitchFamily="-65" charset="0"/>
              </a:rPr>
              <a:t>du</a:t>
            </a:r>
            <a:r>
              <a:rPr lang="fr-FR" dirty="0" smtClean="0"/>
              <a:t> </a:t>
            </a:r>
            <a:r>
              <a:rPr lang="fr-FR" b="1" dirty="0">
                <a:solidFill>
                  <a:schemeClr val="accent1"/>
                </a:solidFill>
                <a:latin typeface="Raleway Light" pitchFamily="-65" charset="0"/>
              </a:rPr>
              <a:t>système</a:t>
            </a:r>
            <a:endParaRPr lang="id-ID" altLang="fr-FR" b="1" dirty="0">
              <a:solidFill>
                <a:schemeClr val="accent1"/>
              </a:solidFill>
              <a:latin typeface="Raleway Light" pitchFamily="-65" charset="0"/>
            </a:endParaRPr>
          </a:p>
        </p:txBody>
      </p:sp>
      <p:sp>
        <p:nvSpPr>
          <p:cNvPr id="66" name="Rectangle à coins arrondis 65"/>
          <p:cNvSpPr/>
          <p:nvPr/>
        </p:nvSpPr>
        <p:spPr>
          <a:xfrm>
            <a:off x="9793711" y="3677449"/>
            <a:ext cx="7507705" cy="7150972"/>
          </a:xfrm>
          <a:prstGeom prst="roundRect">
            <a:avLst/>
          </a:prstGeom>
          <a:solidFill>
            <a:schemeClr val="accent3">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2" name="Connecteur droit avec flèche 81"/>
          <p:cNvCxnSpPr/>
          <p:nvPr/>
        </p:nvCxnSpPr>
        <p:spPr>
          <a:xfrm>
            <a:off x="8444114" y="7710181"/>
            <a:ext cx="1926527" cy="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8" name="Groupe 57"/>
          <p:cNvGrpSpPr/>
          <p:nvPr/>
        </p:nvGrpSpPr>
        <p:grpSpPr>
          <a:xfrm>
            <a:off x="1034720" y="3677448"/>
            <a:ext cx="7457679" cy="7150972"/>
            <a:chOff x="1034720" y="3677448"/>
            <a:chExt cx="7457679" cy="7150972"/>
          </a:xfrm>
        </p:grpSpPr>
        <p:sp>
          <p:nvSpPr>
            <p:cNvPr id="5" name="Rectangle à coins arrondis 4"/>
            <p:cNvSpPr/>
            <p:nvPr/>
          </p:nvSpPr>
          <p:spPr>
            <a:xfrm rot="10800000">
              <a:off x="1034720" y="3677448"/>
              <a:ext cx="7381344" cy="7150972"/>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2565530" y="6803777"/>
              <a:ext cx="4180013" cy="646331"/>
            </a:xfrm>
            <a:prstGeom prst="rect">
              <a:avLst/>
            </a:prstGeom>
            <a:noFill/>
          </p:spPr>
          <p:txBody>
            <a:bodyPr wrap="square" rtlCol="0">
              <a:spAutoFit/>
            </a:bodyPr>
            <a:lstStyle/>
            <a:p>
              <a:pPr algn="ctr"/>
              <a:r>
                <a:rPr lang="fr-FR" dirty="0" smtClean="0">
                  <a:solidFill>
                    <a:schemeClr val="tx1">
                      <a:lumMod val="50000"/>
                    </a:schemeClr>
                  </a:solidFill>
                </a:rPr>
                <a:t>Vue-Modèle</a:t>
              </a:r>
              <a:endParaRPr lang="fr-FR" dirty="0">
                <a:solidFill>
                  <a:schemeClr val="tx1">
                    <a:lumMod val="50000"/>
                  </a:schemeClr>
                </a:solidFill>
              </a:endParaRPr>
            </a:p>
          </p:txBody>
        </p:sp>
        <p:sp>
          <p:nvSpPr>
            <p:cNvPr id="65" name="ZoneTexte 64"/>
            <p:cNvSpPr txBox="1"/>
            <p:nvPr/>
          </p:nvSpPr>
          <p:spPr>
            <a:xfrm>
              <a:off x="2608298" y="4607255"/>
              <a:ext cx="4180013" cy="646331"/>
            </a:xfrm>
            <a:prstGeom prst="rect">
              <a:avLst/>
            </a:prstGeom>
            <a:noFill/>
          </p:spPr>
          <p:txBody>
            <a:bodyPr wrap="square" rtlCol="0">
              <a:spAutoFit/>
            </a:bodyPr>
            <a:lstStyle/>
            <a:p>
              <a:pPr algn="ctr"/>
              <a:r>
                <a:rPr lang="fr-FR" dirty="0" smtClean="0">
                  <a:solidFill>
                    <a:schemeClr val="tx1">
                      <a:lumMod val="50000"/>
                    </a:schemeClr>
                  </a:solidFill>
                </a:rPr>
                <a:t>Vue</a:t>
              </a:r>
              <a:endParaRPr lang="fr-FR" dirty="0">
                <a:solidFill>
                  <a:schemeClr val="tx1">
                    <a:lumMod val="50000"/>
                  </a:schemeClr>
                </a:solidFill>
              </a:endParaRPr>
            </a:p>
          </p:txBody>
        </p:sp>
        <p:sp>
          <p:nvSpPr>
            <p:cNvPr id="67" name="ZoneTexte 66"/>
            <p:cNvSpPr txBox="1"/>
            <p:nvPr/>
          </p:nvSpPr>
          <p:spPr>
            <a:xfrm>
              <a:off x="2608297" y="8966958"/>
              <a:ext cx="4180013" cy="646331"/>
            </a:xfrm>
            <a:prstGeom prst="rect">
              <a:avLst/>
            </a:prstGeom>
            <a:noFill/>
          </p:spPr>
          <p:txBody>
            <a:bodyPr wrap="square" rtlCol="0">
              <a:spAutoFit/>
            </a:bodyPr>
            <a:lstStyle/>
            <a:p>
              <a:pPr algn="ctr"/>
              <a:r>
                <a:rPr lang="fr-FR" dirty="0" smtClean="0">
                  <a:solidFill>
                    <a:schemeClr val="tx1">
                      <a:lumMod val="50000"/>
                    </a:schemeClr>
                  </a:solidFill>
                </a:rPr>
                <a:t>Modèle</a:t>
              </a:r>
              <a:endParaRPr lang="fr-FR" dirty="0">
                <a:solidFill>
                  <a:schemeClr val="tx1">
                    <a:lumMod val="50000"/>
                  </a:schemeClr>
                </a:solidFill>
              </a:endParaRPr>
            </a:p>
          </p:txBody>
        </p:sp>
        <p:sp>
          <p:nvSpPr>
            <p:cNvPr id="63" name="Rectangle avec coins rognés en diagonale 62"/>
            <p:cNvSpPr/>
            <p:nvPr/>
          </p:nvSpPr>
          <p:spPr>
            <a:xfrm rot="10800000">
              <a:off x="2038703" y="4199156"/>
              <a:ext cx="5538394" cy="1390655"/>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flipV="1">
              <a:off x="3967621" y="5607830"/>
              <a:ext cx="13133" cy="860502"/>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Connecteur droit avec flèche 69"/>
            <p:cNvCxnSpPr/>
            <p:nvPr/>
          </p:nvCxnSpPr>
          <p:spPr>
            <a:xfrm flipH="1" flipV="1">
              <a:off x="6377481" y="5566553"/>
              <a:ext cx="1" cy="848522"/>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ZoneTexte 71"/>
            <p:cNvSpPr txBox="1"/>
            <p:nvPr/>
          </p:nvSpPr>
          <p:spPr>
            <a:xfrm>
              <a:off x="4057089" y="5770224"/>
              <a:ext cx="2069432" cy="461665"/>
            </a:xfrm>
            <a:prstGeom prst="rect">
              <a:avLst/>
            </a:prstGeom>
            <a:noFill/>
          </p:spPr>
          <p:txBody>
            <a:bodyPr wrap="square" rtlCol="0">
              <a:spAutoFit/>
            </a:bodyPr>
            <a:lstStyle/>
            <a:p>
              <a:r>
                <a:rPr lang="fr-FR" sz="2400" dirty="0" smtClean="0"/>
                <a:t>Data-binding</a:t>
              </a:r>
              <a:endParaRPr lang="fr-FR" sz="2400" dirty="0"/>
            </a:p>
          </p:txBody>
        </p:sp>
        <p:cxnSp>
          <p:nvCxnSpPr>
            <p:cNvPr id="78" name="Connecteur droit avec flèche 77"/>
            <p:cNvCxnSpPr/>
            <p:nvPr/>
          </p:nvCxnSpPr>
          <p:spPr>
            <a:xfrm flipV="1">
              <a:off x="3167865" y="5607830"/>
              <a:ext cx="0" cy="807245"/>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9" name="ZoneTexte 78"/>
            <p:cNvSpPr txBox="1"/>
            <p:nvPr/>
          </p:nvSpPr>
          <p:spPr>
            <a:xfrm>
              <a:off x="1263829" y="5744983"/>
              <a:ext cx="2069432" cy="461665"/>
            </a:xfrm>
            <a:prstGeom prst="rect">
              <a:avLst/>
            </a:prstGeom>
            <a:noFill/>
          </p:spPr>
          <p:txBody>
            <a:bodyPr wrap="square" rtlCol="0">
              <a:spAutoFit/>
            </a:bodyPr>
            <a:lstStyle/>
            <a:p>
              <a:r>
                <a:rPr lang="fr-FR" sz="2400" dirty="0" smtClean="0"/>
                <a:t>Commandes</a:t>
              </a:r>
              <a:endParaRPr lang="fr-FR" sz="2400" dirty="0"/>
            </a:p>
          </p:txBody>
        </p:sp>
        <p:sp>
          <p:nvSpPr>
            <p:cNvPr id="10" name="ZoneTexte 9"/>
            <p:cNvSpPr txBox="1"/>
            <p:nvPr/>
          </p:nvSpPr>
          <p:spPr>
            <a:xfrm>
              <a:off x="6422967" y="5771626"/>
              <a:ext cx="2069432" cy="461665"/>
            </a:xfrm>
            <a:prstGeom prst="rect">
              <a:avLst/>
            </a:prstGeom>
            <a:noFill/>
          </p:spPr>
          <p:txBody>
            <a:bodyPr wrap="square" rtlCol="0">
              <a:spAutoFit/>
            </a:bodyPr>
            <a:lstStyle/>
            <a:p>
              <a:r>
                <a:rPr lang="fr-FR" sz="2400" dirty="0" smtClean="0"/>
                <a:t>Notifications</a:t>
              </a:r>
              <a:endParaRPr lang="fr-FR" sz="2400" dirty="0"/>
            </a:p>
          </p:txBody>
        </p:sp>
        <p:cxnSp>
          <p:nvCxnSpPr>
            <p:cNvPr id="80" name="Connecteur droit avec flèche 79"/>
            <p:cNvCxnSpPr/>
            <p:nvPr/>
          </p:nvCxnSpPr>
          <p:spPr>
            <a:xfrm flipV="1">
              <a:off x="3810800" y="7805724"/>
              <a:ext cx="0" cy="812244"/>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avec coins rognés en diagonale 86"/>
            <p:cNvSpPr/>
            <p:nvPr/>
          </p:nvSpPr>
          <p:spPr>
            <a:xfrm rot="10800000">
              <a:off x="2038699" y="6448159"/>
              <a:ext cx="5538394" cy="1357564"/>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avec coins rognés en diagonale 87"/>
            <p:cNvSpPr/>
            <p:nvPr/>
          </p:nvSpPr>
          <p:spPr>
            <a:xfrm rot="10800000">
              <a:off x="2052486" y="8684243"/>
              <a:ext cx="5524606" cy="1390655"/>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Rectangle avec coins rognés en diagonale 114"/>
          <p:cNvSpPr/>
          <p:nvPr/>
        </p:nvSpPr>
        <p:spPr>
          <a:xfrm rot="10800000">
            <a:off x="10441239" y="4192893"/>
            <a:ext cx="6184103" cy="1390655"/>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avec coins rognés en diagonale 116"/>
          <p:cNvSpPr/>
          <p:nvPr/>
        </p:nvSpPr>
        <p:spPr>
          <a:xfrm rot="10800000">
            <a:off x="12705963" y="6415075"/>
            <a:ext cx="3967501" cy="1390655"/>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Rectangle avec coins rognés en diagonale 117"/>
          <p:cNvSpPr/>
          <p:nvPr/>
        </p:nvSpPr>
        <p:spPr>
          <a:xfrm rot="10800000">
            <a:off x="12705963" y="8684615"/>
            <a:ext cx="3967501" cy="1390655"/>
          </a:xfrm>
          <a:prstGeom prst="snip2Diag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ZoneTexte 118"/>
          <p:cNvSpPr txBox="1"/>
          <p:nvPr/>
        </p:nvSpPr>
        <p:spPr>
          <a:xfrm>
            <a:off x="11333163" y="4576516"/>
            <a:ext cx="4077189" cy="646331"/>
          </a:xfrm>
          <a:prstGeom prst="rect">
            <a:avLst/>
          </a:prstGeom>
          <a:noFill/>
        </p:spPr>
        <p:txBody>
          <a:bodyPr wrap="square" rtlCol="0">
            <a:spAutoFit/>
          </a:bodyPr>
          <a:lstStyle/>
          <a:p>
            <a:pPr algn="ctr"/>
            <a:r>
              <a:rPr lang="fr-FR" dirty="0" smtClean="0">
                <a:solidFill>
                  <a:schemeClr val="tx1">
                    <a:lumMod val="50000"/>
                  </a:schemeClr>
                </a:solidFill>
              </a:rPr>
              <a:t>Socket</a:t>
            </a:r>
            <a:r>
              <a:rPr lang="fr-FR" dirty="0" smtClean="0"/>
              <a:t> </a:t>
            </a:r>
            <a:r>
              <a:rPr lang="fr-FR" dirty="0" smtClean="0">
                <a:solidFill>
                  <a:schemeClr val="tx1">
                    <a:lumMod val="50000"/>
                  </a:schemeClr>
                </a:solidFill>
              </a:rPr>
              <a:t>server</a:t>
            </a:r>
            <a:endParaRPr lang="fr-FR" dirty="0">
              <a:solidFill>
                <a:schemeClr val="tx1">
                  <a:lumMod val="50000"/>
                </a:schemeClr>
              </a:solidFill>
            </a:endParaRPr>
          </a:p>
        </p:txBody>
      </p:sp>
      <p:sp>
        <p:nvSpPr>
          <p:cNvPr id="120" name="ZoneTexte 119"/>
          <p:cNvSpPr txBox="1"/>
          <p:nvPr/>
        </p:nvSpPr>
        <p:spPr>
          <a:xfrm>
            <a:off x="12445329" y="6791100"/>
            <a:ext cx="4180013" cy="646331"/>
          </a:xfrm>
          <a:prstGeom prst="rect">
            <a:avLst/>
          </a:prstGeom>
          <a:noFill/>
        </p:spPr>
        <p:txBody>
          <a:bodyPr wrap="square" rtlCol="0">
            <a:spAutoFit/>
          </a:bodyPr>
          <a:lstStyle/>
          <a:p>
            <a:pPr algn="ctr"/>
            <a:r>
              <a:rPr lang="fr-FR" dirty="0" smtClean="0">
                <a:solidFill>
                  <a:schemeClr val="tx1">
                    <a:lumMod val="50000"/>
                  </a:schemeClr>
                </a:solidFill>
              </a:rPr>
              <a:t>Express </a:t>
            </a:r>
            <a:r>
              <a:rPr lang="fr-FR" dirty="0" err="1" smtClean="0">
                <a:solidFill>
                  <a:schemeClr val="tx1">
                    <a:lumMod val="50000"/>
                  </a:schemeClr>
                </a:solidFill>
              </a:rPr>
              <a:t>js</a:t>
            </a:r>
            <a:endParaRPr lang="fr-FR" dirty="0">
              <a:solidFill>
                <a:schemeClr val="tx1">
                  <a:lumMod val="50000"/>
                </a:schemeClr>
              </a:solidFill>
            </a:endParaRPr>
          </a:p>
        </p:txBody>
      </p:sp>
      <p:sp>
        <p:nvSpPr>
          <p:cNvPr id="121" name="ZoneTexte 120"/>
          <p:cNvSpPr txBox="1"/>
          <p:nvPr/>
        </p:nvSpPr>
        <p:spPr>
          <a:xfrm>
            <a:off x="12575643" y="9056404"/>
            <a:ext cx="4180013" cy="646331"/>
          </a:xfrm>
          <a:prstGeom prst="rect">
            <a:avLst/>
          </a:prstGeom>
          <a:noFill/>
        </p:spPr>
        <p:txBody>
          <a:bodyPr wrap="square" rtlCol="0">
            <a:spAutoFit/>
          </a:bodyPr>
          <a:lstStyle/>
          <a:p>
            <a:pPr algn="ctr"/>
            <a:r>
              <a:rPr lang="fr-FR" dirty="0" err="1">
                <a:solidFill>
                  <a:schemeClr val="tx1">
                    <a:lumMod val="50000"/>
                  </a:schemeClr>
                </a:solidFill>
              </a:rPr>
              <a:t>M</a:t>
            </a:r>
            <a:r>
              <a:rPr lang="fr-FR" dirty="0" err="1" smtClean="0">
                <a:solidFill>
                  <a:schemeClr val="tx1">
                    <a:lumMod val="50000"/>
                  </a:schemeClr>
                </a:solidFill>
              </a:rPr>
              <a:t>ongoose</a:t>
            </a:r>
            <a:endParaRPr lang="fr-FR" dirty="0">
              <a:solidFill>
                <a:schemeClr val="tx1">
                  <a:lumMod val="50000"/>
                </a:schemeClr>
              </a:solidFill>
            </a:endParaRPr>
          </a:p>
        </p:txBody>
      </p:sp>
      <p:sp>
        <p:nvSpPr>
          <p:cNvPr id="45" name="Rectangle avec coin rogné 44"/>
          <p:cNvSpPr/>
          <p:nvPr/>
        </p:nvSpPr>
        <p:spPr>
          <a:xfrm rot="10800000">
            <a:off x="10465299" y="6415073"/>
            <a:ext cx="1806916" cy="3659824"/>
          </a:xfrm>
          <a:prstGeom prst="snip1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rot="16200000">
            <a:off x="10676513" y="7706349"/>
            <a:ext cx="1453835" cy="646331"/>
          </a:xfrm>
          <a:prstGeom prst="rect">
            <a:avLst/>
          </a:prstGeom>
          <a:noFill/>
        </p:spPr>
        <p:txBody>
          <a:bodyPr wrap="square" rtlCol="0">
            <a:spAutoFit/>
          </a:bodyPr>
          <a:lstStyle/>
          <a:p>
            <a:pPr algn="ctr"/>
            <a:r>
              <a:rPr lang="fr-FR" dirty="0" err="1" smtClean="0">
                <a:solidFill>
                  <a:schemeClr val="tx1">
                    <a:lumMod val="50000"/>
                  </a:schemeClr>
                </a:solidFill>
              </a:rPr>
              <a:t>Rest</a:t>
            </a:r>
            <a:endParaRPr lang="fr-FR" dirty="0">
              <a:solidFill>
                <a:schemeClr val="tx1">
                  <a:lumMod val="50000"/>
                </a:schemeClr>
              </a:solidFill>
            </a:endParaRPr>
          </a:p>
        </p:txBody>
      </p:sp>
      <p:cxnSp>
        <p:nvCxnSpPr>
          <p:cNvPr id="124" name="Connecteur droit avec flèche 123"/>
          <p:cNvCxnSpPr/>
          <p:nvPr/>
        </p:nvCxnSpPr>
        <p:spPr>
          <a:xfrm flipH="1">
            <a:off x="8444114" y="8594795"/>
            <a:ext cx="1926527" cy="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necteur droit avec flèche 52"/>
          <p:cNvCxnSpPr/>
          <p:nvPr/>
        </p:nvCxnSpPr>
        <p:spPr>
          <a:xfrm>
            <a:off x="8416064" y="4970322"/>
            <a:ext cx="2049234" cy="0"/>
          </a:xfrm>
          <a:prstGeom prst="straightConnector1">
            <a:avLst/>
          </a:prstGeom>
          <a:ln w="38100">
            <a:solidFill>
              <a:schemeClr val="accent6">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667907" y="7114650"/>
            <a:ext cx="3308444" cy="3308444"/>
          </a:xfrm>
          <a:prstGeom prst="rect">
            <a:avLst/>
          </a:prstGeom>
        </p:spPr>
      </p:pic>
      <p:cxnSp>
        <p:nvCxnSpPr>
          <p:cNvPr id="134" name="Connecteur droit avec flèche 133"/>
          <p:cNvCxnSpPr/>
          <p:nvPr/>
        </p:nvCxnSpPr>
        <p:spPr>
          <a:xfrm>
            <a:off x="16803784" y="8966958"/>
            <a:ext cx="2542997" cy="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5" name="Connecteur droit avec flèche 134"/>
          <p:cNvCxnSpPr/>
          <p:nvPr/>
        </p:nvCxnSpPr>
        <p:spPr>
          <a:xfrm flipH="1">
            <a:off x="16803784" y="9720181"/>
            <a:ext cx="2518932" cy="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2" name="ZoneTexte 141"/>
          <p:cNvSpPr txBox="1"/>
          <p:nvPr/>
        </p:nvSpPr>
        <p:spPr>
          <a:xfrm>
            <a:off x="2724781" y="11069931"/>
            <a:ext cx="4518230" cy="1200329"/>
          </a:xfrm>
          <a:prstGeom prst="rect">
            <a:avLst/>
          </a:prstGeom>
          <a:noFill/>
        </p:spPr>
        <p:txBody>
          <a:bodyPr wrap="square" rtlCol="0">
            <a:spAutoFit/>
          </a:bodyPr>
          <a:lstStyle/>
          <a:p>
            <a:pPr algn="ctr"/>
            <a:r>
              <a:rPr lang="fr-FR" dirty="0" smtClean="0">
                <a:solidFill>
                  <a:schemeClr val="tx1">
                    <a:lumMod val="50000"/>
                  </a:schemeClr>
                </a:solidFill>
              </a:rPr>
              <a:t>Couche présentation</a:t>
            </a:r>
          </a:p>
          <a:p>
            <a:pPr algn="ctr"/>
            <a:r>
              <a:rPr lang="fr-FR" dirty="0" err="1" smtClean="0">
                <a:solidFill>
                  <a:schemeClr val="tx1">
                    <a:lumMod val="50000"/>
                  </a:schemeClr>
                </a:solidFill>
              </a:rPr>
              <a:t>Angular</a:t>
            </a:r>
            <a:r>
              <a:rPr lang="fr-FR" dirty="0" smtClean="0">
                <a:solidFill>
                  <a:schemeClr val="tx1">
                    <a:lumMod val="50000"/>
                  </a:schemeClr>
                </a:solidFill>
              </a:rPr>
              <a:t> 7</a:t>
            </a:r>
            <a:endParaRPr lang="fr-FR" dirty="0">
              <a:solidFill>
                <a:schemeClr val="tx1">
                  <a:lumMod val="50000"/>
                </a:schemeClr>
              </a:solidFill>
            </a:endParaRPr>
          </a:p>
        </p:txBody>
      </p:sp>
      <p:sp>
        <p:nvSpPr>
          <p:cNvPr id="143" name="ZoneTexte 142"/>
          <p:cNvSpPr txBox="1"/>
          <p:nvPr/>
        </p:nvSpPr>
        <p:spPr>
          <a:xfrm>
            <a:off x="11148235" y="11047714"/>
            <a:ext cx="4518230" cy="1200329"/>
          </a:xfrm>
          <a:prstGeom prst="rect">
            <a:avLst/>
          </a:prstGeom>
          <a:noFill/>
        </p:spPr>
        <p:txBody>
          <a:bodyPr wrap="square" rtlCol="0">
            <a:spAutoFit/>
          </a:bodyPr>
          <a:lstStyle/>
          <a:p>
            <a:pPr algn="ctr"/>
            <a:r>
              <a:rPr lang="fr-FR" dirty="0" smtClean="0">
                <a:solidFill>
                  <a:schemeClr val="tx1">
                    <a:lumMod val="50000"/>
                  </a:schemeClr>
                </a:solidFill>
              </a:rPr>
              <a:t>Couche métier</a:t>
            </a:r>
          </a:p>
          <a:p>
            <a:pPr algn="ctr"/>
            <a:r>
              <a:rPr lang="fr-FR" dirty="0" err="1" smtClean="0">
                <a:solidFill>
                  <a:schemeClr val="tx1">
                    <a:lumMod val="50000"/>
                  </a:schemeClr>
                </a:solidFill>
              </a:rPr>
              <a:t>Node</a:t>
            </a:r>
            <a:r>
              <a:rPr lang="fr-FR" dirty="0" smtClean="0">
                <a:solidFill>
                  <a:schemeClr val="tx1">
                    <a:lumMod val="50000"/>
                  </a:schemeClr>
                </a:solidFill>
              </a:rPr>
              <a:t> </a:t>
            </a:r>
            <a:r>
              <a:rPr lang="fr-FR" dirty="0" err="1" smtClean="0">
                <a:solidFill>
                  <a:schemeClr val="tx1">
                    <a:lumMod val="50000"/>
                  </a:schemeClr>
                </a:solidFill>
              </a:rPr>
              <a:t>js</a:t>
            </a:r>
            <a:endParaRPr lang="fr-FR" dirty="0">
              <a:solidFill>
                <a:schemeClr val="tx1">
                  <a:lumMod val="50000"/>
                </a:schemeClr>
              </a:solidFill>
            </a:endParaRPr>
          </a:p>
        </p:txBody>
      </p:sp>
      <p:sp>
        <p:nvSpPr>
          <p:cNvPr id="144" name="ZoneTexte 143"/>
          <p:cNvSpPr txBox="1"/>
          <p:nvPr/>
        </p:nvSpPr>
        <p:spPr>
          <a:xfrm>
            <a:off x="17854868" y="11070809"/>
            <a:ext cx="6039198" cy="1200329"/>
          </a:xfrm>
          <a:prstGeom prst="rect">
            <a:avLst/>
          </a:prstGeom>
          <a:noFill/>
        </p:spPr>
        <p:txBody>
          <a:bodyPr wrap="square" rtlCol="0">
            <a:spAutoFit/>
          </a:bodyPr>
          <a:lstStyle/>
          <a:p>
            <a:pPr algn="ctr"/>
            <a:r>
              <a:rPr lang="fr-FR" dirty="0" smtClean="0">
                <a:solidFill>
                  <a:schemeClr val="tx1">
                    <a:lumMod val="50000"/>
                  </a:schemeClr>
                </a:solidFill>
              </a:rPr>
              <a:t>Couche accès aux données</a:t>
            </a:r>
          </a:p>
          <a:p>
            <a:pPr algn="ctr"/>
            <a:r>
              <a:rPr lang="fr-FR" dirty="0" err="1" smtClean="0">
                <a:solidFill>
                  <a:schemeClr val="tx1">
                    <a:lumMod val="50000"/>
                  </a:schemeClr>
                </a:solidFill>
              </a:rPr>
              <a:t>MongoDB</a:t>
            </a:r>
            <a:endParaRPr lang="fr-FR" dirty="0">
              <a:solidFill>
                <a:schemeClr val="tx1">
                  <a:lumMod val="50000"/>
                </a:schemeClr>
              </a:solidFill>
            </a:endParaRPr>
          </a:p>
        </p:txBody>
      </p:sp>
    </p:spTree>
    <p:extLst>
      <p:ext uri="{BB962C8B-B14F-4D97-AF65-F5344CB8AC3E}">
        <p14:creationId xmlns:p14="http://schemas.microsoft.com/office/powerpoint/2010/main" xmlns="" val="35864663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328996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smtClean="0">
                <a:solidFill>
                  <a:schemeClr val="tx2"/>
                </a:solidFill>
                <a:latin typeface="Raleway" charset="0"/>
              </a:rPr>
              <a:t>ANALYSE ET PLANIFICATION</a:t>
            </a:r>
            <a:endParaRPr lang="id-ID" altLang="fr-FR" sz="6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3" y="1984375"/>
            <a:ext cx="67500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b="1" dirty="0" smtClean="0">
                <a:solidFill>
                  <a:schemeClr val="accent1"/>
                </a:solidFill>
                <a:latin typeface="Raleway Light" pitchFamily="-65" charset="0"/>
              </a:rPr>
              <a:t>Environnement logiciel</a:t>
            </a:r>
            <a:endParaRPr lang="id-ID" altLang="fr-FR" b="1" dirty="0">
              <a:solidFill>
                <a:schemeClr val="accent1"/>
              </a:solidFill>
              <a:latin typeface="Raleway Light" pitchFamily="-65" charset="0"/>
            </a:endParaRPr>
          </a:p>
        </p:txBody>
      </p:sp>
      <p:grpSp>
        <p:nvGrpSpPr>
          <p:cNvPr id="5" name="Groupe 4"/>
          <p:cNvGrpSpPr/>
          <p:nvPr/>
        </p:nvGrpSpPr>
        <p:grpSpPr>
          <a:xfrm>
            <a:off x="1325891" y="2307431"/>
            <a:ext cx="20945156" cy="9477924"/>
            <a:chOff x="1325891" y="2285361"/>
            <a:chExt cx="20945156" cy="9477924"/>
          </a:xfrm>
        </p:grpSpPr>
        <p:pic>
          <p:nvPicPr>
            <p:cNvPr id="2" name="Imag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721756" y="2864634"/>
              <a:ext cx="2090368" cy="2220474"/>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3134049" y="9544042"/>
              <a:ext cx="2090368" cy="2090368"/>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636713" y="3210427"/>
              <a:ext cx="5904762" cy="1790476"/>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714625" y="8889497"/>
              <a:ext cx="2873788" cy="2873788"/>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238235" y="9901062"/>
              <a:ext cx="4467290" cy="1861372"/>
            </a:xfrm>
            <a:prstGeom prst="rect">
              <a:avLst/>
            </a:prstGeom>
          </p:spPr>
        </p:pic>
        <p:pic>
          <p:nvPicPr>
            <p:cNvPr id="11" name="Image 10"/>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7423635" y="4828543"/>
              <a:ext cx="3378476" cy="3959280"/>
            </a:xfrm>
            <a:prstGeom prst="rect">
              <a:avLst/>
            </a:prstGeom>
          </p:spPr>
        </p:pic>
        <p:pic>
          <p:nvPicPr>
            <p:cNvPr id="12" name="Image 11"/>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2767091" y="5751607"/>
              <a:ext cx="3250196" cy="1991032"/>
            </a:xfrm>
            <a:prstGeom prst="rect">
              <a:avLst/>
            </a:prstGeom>
          </p:spPr>
        </p:pic>
        <p:pic>
          <p:nvPicPr>
            <p:cNvPr id="25" name="Image 24"/>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5992405" y="2285361"/>
              <a:ext cx="5458438" cy="2924164"/>
            </a:xfrm>
            <a:prstGeom prst="rect">
              <a:avLst/>
            </a:prstGeom>
          </p:spPr>
        </p:pic>
        <p:pic>
          <p:nvPicPr>
            <p:cNvPr id="26" name="Image 25"/>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17355479" y="5751607"/>
              <a:ext cx="4915568" cy="2277290"/>
            </a:xfrm>
            <a:prstGeom prst="rect">
              <a:avLst/>
            </a:prstGeom>
          </p:spPr>
        </p:pic>
        <p:pic>
          <p:nvPicPr>
            <p:cNvPr id="27" name="Image 2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325891" y="6497012"/>
              <a:ext cx="4634844" cy="1444980"/>
            </a:xfrm>
            <a:prstGeom prst="rect">
              <a:avLst/>
            </a:prstGeom>
          </p:spPr>
        </p:pic>
        <p:pic>
          <p:nvPicPr>
            <p:cNvPr id="28" name="Image 27"/>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15700895" y="9615110"/>
              <a:ext cx="6570152" cy="2019300"/>
            </a:xfrm>
            <a:prstGeom prst="rect">
              <a:avLst/>
            </a:prstGeom>
          </p:spPr>
        </p:pic>
      </p:grpSp>
    </p:spTree>
    <p:extLst>
      <p:ext uri="{BB962C8B-B14F-4D97-AF65-F5344CB8AC3E}">
        <p14:creationId xmlns:p14="http://schemas.microsoft.com/office/powerpoint/2010/main" xmlns="" val="2652701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13" name="Group 6"/>
          <p:cNvGrpSpPr>
            <a:grpSpLocks/>
          </p:cNvGrpSpPr>
          <p:nvPr/>
        </p:nvGrpSpPr>
        <p:grpSpPr bwMode="auto">
          <a:xfrm rot="5400000">
            <a:off x="-3979158" y="6215940"/>
            <a:ext cx="9069387" cy="1295234"/>
            <a:chOff x="1775295" y="1984307"/>
            <a:chExt cx="3631535" cy="90254"/>
          </a:xfrm>
          <a:solidFill>
            <a:schemeClr val="bg2"/>
          </a:solidFill>
        </p:grpSpPr>
        <p:sp>
          <p:nvSpPr>
            <p:cNvPr id="14" name="Rectangle 13"/>
            <p:cNvSpPr/>
            <p:nvPr/>
          </p:nvSpPr>
          <p:spPr>
            <a:xfrm flipV="1">
              <a:off x="1775295"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a:xfrm flipV="1">
              <a:off x="2389980"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a:xfrm flipV="1">
              <a:off x="3025642" y="1984307"/>
              <a:ext cx="540948" cy="902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3640326"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4257554" y="2028875"/>
              <a:ext cx="539041"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4865882" y="2028875"/>
              <a:ext cx="540948" cy="4568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0" name="ZoneTexte 19"/>
          <p:cNvSpPr txBox="1">
            <a:spLocks noChangeArrowheads="1"/>
          </p:cNvSpPr>
          <p:nvPr/>
        </p:nvSpPr>
        <p:spPr bwMode="auto">
          <a:xfrm>
            <a:off x="180183" y="5361783"/>
            <a:ext cx="854533" cy="1446212"/>
          </a:xfrm>
          <a:prstGeom prst="rect">
            <a:avLst/>
          </a:prstGeom>
          <a:noFill/>
          <a:ln>
            <a:noFill/>
          </a:ln>
          <a:extLst/>
        </p:spPr>
        <p:txBody>
          <a:bodyPr wrap="square">
            <a:spAutoFit/>
          </a:bodyPr>
          <a:lstStyle/>
          <a:p>
            <a:pPr eaLnBrk="1" hangingPunct="1"/>
            <a:r>
              <a:rPr lang="fr-FR" altLang="fr-FR" sz="8800" b="1" dirty="0" smtClean="0">
                <a:solidFill>
                  <a:srgbClr val="455666"/>
                </a:solidFill>
                <a:latin typeface="Raleway" charset="0"/>
              </a:rPr>
              <a:t>3</a:t>
            </a:r>
            <a:endParaRPr lang="fr-FR" altLang="fr-FR" sz="8800" b="1" dirty="0">
              <a:solidFill>
                <a:srgbClr val="455666"/>
              </a:solidFill>
              <a:latin typeface="Raleway" charset="0"/>
            </a:endParaRPr>
          </a:p>
        </p:txBody>
      </p:sp>
      <p:sp>
        <p:nvSpPr>
          <p:cNvPr id="22" name="AutoShape 94"/>
          <p:cNvSpPr>
            <a:spLocks/>
          </p:cNvSpPr>
          <p:nvPr/>
        </p:nvSpPr>
        <p:spPr bwMode="auto">
          <a:xfrm>
            <a:off x="12852106" y="4572105"/>
            <a:ext cx="879140" cy="841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xtLst/>
        </p:spPr>
        <p:style>
          <a:lnRef idx="3">
            <a:schemeClr val="lt1"/>
          </a:lnRef>
          <a:fillRef idx="1">
            <a:schemeClr val="accent5"/>
          </a:fillRef>
          <a:effectRef idx="1">
            <a:schemeClr val="accent5"/>
          </a:effectRef>
          <a:fontRef idx="minor">
            <a:schemeClr val="lt1"/>
          </a:fontRef>
        </p:style>
        <p:txBody>
          <a:bodyPr lIns="101578" tIns="101578" rIns="101578" bIns="101578" anchor="ctr"/>
          <a:lstStyle/>
          <a:p>
            <a:pPr defTabSz="914195" eaLnBrk="1" fontAlgn="auto" hangingPunct="1">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nvGrpSpPr>
          <p:cNvPr id="2" name="Groupe 1"/>
          <p:cNvGrpSpPr/>
          <p:nvPr/>
        </p:nvGrpSpPr>
        <p:grpSpPr>
          <a:xfrm>
            <a:off x="7731358" y="4514368"/>
            <a:ext cx="8911758" cy="5150393"/>
            <a:chOff x="7731358" y="4514368"/>
            <a:chExt cx="8911758" cy="5150393"/>
          </a:xfrm>
        </p:grpSpPr>
        <p:sp>
          <p:nvSpPr>
            <p:cNvPr id="5" name="TextBox 5"/>
            <p:cNvSpPr txBox="1">
              <a:spLocks noChangeArrowheads="1"/>
            </p:cNvSpPr>
            <p:nvPr/>
          </p:nvSpPr>
          <p:spPr bwMode="auto">
            <a:xfrm>
              <a:off x="7731358" y="6802439"/>
              <a:ext cx="8911758"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smtClean="0">
                  <a:solidFill>
                    <a:schemeClr val="bg1"/>
                  </a:solidFill>
                  <a:latin typeface="Raleway" charset="0"/>
                </a:rPr>
                <a:t>RELEASE 1:</a:t>
              </a:r>
            </a:p>
            <a:p>
              <a:pPr algn="ctr" eaLnBrk="1" hangingPunct="1"/>
              <a:r>
                <a:rPr lang="fr-FR" altLang="fr-FR" sz="6000" b="1" dirty="0" smtClean="0">
                  <a:solidFill>
                    <a:schemeClr val="bg1"/>
                  </a:solidFill>
                  <a:latin typeface="Raleway" charset="0"/>
                </a:rPr>
                <a:t>GESTION D’ACCÈS</a:t>
              </a:r>
            </a:p>
            <a:p>
              <a:pPr algn="ctr" eaLnBrk="1" hangingPunct="1"/>
              <a:r>
                <a:rPr lang="fr-FR" altLang="fr-FR" sz="6000" b="1" dirty="0" smtClean="0">
                  <a:solidFill>
                    <a:schemeClr val="bg1"/>
                  </a:solidFill>
                  <a:latin typeface="Raleway" charset="0"/>
                </a:rPr>
                <a:t>ET D’UTILISATEURS</a:t>
              </a:r>
              <a:endParaRPr lang="id-ID" altLang="fr-FR" sz="6000" b="1" dirty="0">
                <a:solidFill>
                  <a:schemeClr val="bg1"/>
                </a:solidFill>
                <a:latin typeface="Raleway" charset="0"/>
              </a:endParaRPr>
            </a:p>
          </p:txBody>
        </p:sp>
        <p:pic>
          <p:nvPicPr>
            <p:cNvPr id="23" name="Image 8"/>
            <p:cNvPicPr>
              <a:picLocks noChangeAspect="1"/>
            </p:cNvPicPr>
            <p:nvPr/>
          </p:nvPicPr>
          <p:blipFill>
            <a:blip r:embed="rId3">
              <a:biLevel thresh="25000"/>
              <a:extLst>
                <a:ext uri="{28A0092B-C50C-407E-A947-70E740481C1C}">
                  <a14:useLocalDpi xmlns:a14="http://schemas.microsoft.com/office/drawing/2010/main" xmlns="" val="0"/>
                </a:ext>
              </a:extLst>
            </a:blip>
            <a:srcRect/>
            <a:stretch>
              <a:fillRect/>
            </a:stretch>
          </p:blipFill>
          <p:spPr bwMode="auto">
            <a:xfrm>
              <a:off x="10699877" y="4514368"/>
              <a:ext cx="2851555" cy="2282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1" name="Larme 20"/>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19</a:t>
            </a:r>
            <a:endParaRPr lang="fr-FR" sz="2800" b="1" dirty="0">
              <a:solidFill>
                <a:schemeClr val="bg2"/>
              </a:solidFill>
            </a:endParaRPr>
          </a:p>
        </p:txBody>
      </p:sp>
    </p:spTree>
    <p:extLst>
      <p:ext uri="{BB962C8B-B14F-4D97-AF65-F5344CB8AC3E}">
        <p14:creationId xmlns:p14="http://schemas.microsoft.com/office/powerpoint/2010/main" xmlns="" val="162641356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5"/>
          <p:cNvSpPr txBox="1">
            <a:spLocks noChangeArrowheads="1"/>
          </p:cNvSpPr>
          <p:nvPr/>
        </p:nvSpPr>
        <p:spPr bwMode="auto">
          <a:xfrm>
            <a:off x="1614488" y="595313"/>
            <a:ext cx="123602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a:solidFill>
                  <a:schemeClr val="tx2"/>
                </a:solidFill>
                <a:latin typeface="Raleway" charset="0"/>
              </a:rPr>
              <a:t>PLAN</a:t>
            </a:r>
            <a:endParaRPr lang="id-ID" altLang="fr-FR" sz="6000" b="1" dirty="0">
              <a:solidFill>
                <a:schemeClr val="tx2"/>
              </a:solidFill>
              <a:latin typeface="Raleway" charset="0"/>
            </a:endParaRPr>
          </a:p>
        </p:txBody>
      </p:sp>
      <p:grpSp>
        <p:nvGrpSpPr>
          <p:cNvPr id="49" name="Group 6"/>
          <p:cNvGrpSpPr>
            <a:grpSpLocks/>
          </p:cNvGrpSpPr>
          <p:nvPr/>
        </p:nvGrpSpPr>
        <p:grpSpPr bwMode="auto">
          <a:xfrm>
            <a:off x="1730375" y="1784350"/>
            <a:ext cx="2738438" cy="73025"/>
            <a:chOff x="1775295" y="2028842"/>
            <a:chExt cx="3631535" cy="45719"/>
          </a:xfrm>
        </p:grpSpPr>
        <p:sp>
          <p:nvSpPr>
            <p:cNvPr id="50" name="Rectangle 49"/>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51" name="Rectangle 50"/>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52" name="Rectangle 51"/>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53" name="Rectangle 52"/>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54" name="Rectangle 53"/>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55" name="Rectangle 54"/>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56" name="Rectangle à coins arrondis 55"/>
          <p:cNvSpPr/>
          <p:nvPr/>
        </p:nvSpPr>
        <p:spPr>
          <a:xfrm>
            <a:off x="1308100" y="7273925"/>
            <a:ext cx="21599525" cy="179388"/>
          </a:xfrm>
          <a:prstGeom prst="roundRect">
            <a:avLst/>
          </a:prstGeom>
          <a:solidFill>
            <a:schemeClr val="tx2">
              <a:lumMod val="25000"/>
              <a:lumOff val="75000"/>
            </a:schemeClr>
          </a:solidFill>
        </p:spPr>
        <p:style>
          <a:lnRef idx="3">
            <a:schemeClr val="lt1"/>
          </a:lnRef>
          <a:fillRef idx="1">
            <a:schemeClr val="accent4"/>
          </a:fillRef>
          <a:effectRef idx="1">
            <a:schemeClr val="accent4"/>
          </a:effectRef>
          <a:fontRef idx="minor">
            <a:schemeClr val="lt1"/>
          </a:fontRef>
        </p:style>
        <p:txBody>
          <a:bodyPr anchor="ctr"/>
          <a:lstStyle/>
          <a:p>
            <a:pPr algn="ctr" eaLnBrk="1" hangingPunct="1">
              <a:defRPr/>
            </a:pPr>
            <a:endParaRPr lang="fr-FR"/>
          </a:p>
        </p:txBody>
      </p:sp>
      <p:sp>
        <p:nvSpPr>
          <p:cNvPr id="57" name="Ellipse 56"/>
          <p:cNvSpPr/>
          <p:nvPr/>
        </p:nvSpPr>
        <p:spPr>
          <a:xfrm>
            <a:off x="2517775" y="7031038"/>
            <a:ext cx="720725" cy="719137"/>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58" name="ZoneTexte 22"/>
          <p:cNvSpPr txBox="1">
            <a:spLocks noChangeArrowheads="1"/>
          </p:cNvSpPr>
          <p:nvPr/>
        </p:nvSpPr>
        <p:spPr bwMode="auto">
          <a:xfrm>
            <a:off x="2644775" y="7110413"/>
            <a:ext cx="2571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1</a:t>
            </a:r>
          </a:p>
        </p:txBody>
      </p:sp>
      <p:sp>
        <p:nvSpPr>
          <p:cNvPr id="59" name="Ellipse 58"/>
          <p:cNvSpPr/>
          <p:nvPr/>
        </p:nvSpPr>
        <p:spPr>
          <a:xfrm>
            <a:off x="6046788" y="7018338"/>
            <a:ext cx="720725" cy="7207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60" name="ZoneTexte 32"/>
          <p:cNvSpPr txBox="1">
            <a:spLocks noChangeArrowheads="1"/>
          </p:cNvSpPr>
          <p:nvPr/>
        </p:nvSpPr>
        <p:spPr bwMode="auto">
          <a:xfrm>
            <a:off x="6197600" y="7075488"/>
            <a:ext cx="4381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2</a:t>
            </a:r>
          </a:p>
        </p:txBody>
      </p:sp>
      <p:sp>
        <p:nvSpPr>
          <p:cNvPr id="61" name="Ellipse 60"/>
          <p:cNvSpPr/>
          <p:nvPr/>
        </p:nvSpPr>
        <p:spPr>
          <a:xfrm>
            <a:off x="9939338" y="7018338"/>
            <a:ext cx="719137" cy="7207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62" name="ZoneTexte 34"/>
          <p:cNvSpPr txBox="1">
            <a:spLocks noChangeArrowheads="1"/>
          </p:cNvSpPr>
          <p:nvPr/>
        </p:nvSpPr>
        <p:spPr bwMode="auto">
          <a:xfrm>
            <a:off x="10088563" y="7075488"/>
            <a:ext cx="4556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3</a:t>
            </a:r>
          </a:p>
        </p:txBody>
      </p:sp>
      <p:sp>
        <p:nvSpPr>
          <p:cNvPr id="63" name="Ellipse 62"/>
          <p:cNvSpPr/>
          <p:nvPr/>
        </p:nvSpPr>
        <p:spPr>
          <a:xfrm>
            <a:off x="13642975" y="7018338"/>
            <a:ext cx="720725" cy="7207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64" name="ZoneTexte 36"/>
          <p:cNvSpPr txBox="1">
            <a:spLocks noChangeArrowheads="1"/>
          </p:cNvSpPr>
          <p:nvPr/>
        </p:nvSpPr>
        <p:spPr bwMode="auto">
          <a:xfrm>
            <a:off x="13769975" y="7051675"/>
            <a:ext cx="5715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4</a:t>
            </a:r>
          </a:p>
        </p:txBody>
      </p:sp>
      <p:sp>
        <p:nvSpPr>
          <p:cNvPr id="65" name="Ellipse 64"/>
          <p:cNvSpPr/>
          <p:nvPr/>
        </p:nvSpPr>
        <p:spPr>
          <a:xfrm>
            <a:off x="17399000" y="7018338"/>
            <a:ext cx="720725" cy="7207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66" name="ZoneTexte 38"/>
          <p:cNvSpPr txBox="1">
            <a:spLocks noChangeArrowheads="1"/>
          </p:cNvSpPr>
          <p:nvPr/>
        </p:nvSpPr>
        <p:spPr bwMode="auto">
          <a:xfrm>
            <a:off x="17549813" y="7075488"/>
            <a:ext cx="4206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5</a:t>
            </a:r>
          </a:p>
        </p:txBody>
      </p:sp>
      <p:sp>
        <p:nvSpPr>
          <p:cNvPr id="67" name="Ellipse 66"/>
          <p:cNvSpPr/>
          <p:nvPr/>
        </p:nvSpPr>
        <p:spPr>
          <a:xfrm>
            <a:off x="20770850" y="6989763"/>
            <a:ext cx="720725" cy="7207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fr-FR"/>
          </a:p>
        </p:txBody>
      </p:sp>
      <p:sp>
        <p:nvSpPr>
          <p:cNvPr id="68" name="ZoneTexte 40"/>
          <p:cNvSpPr txBox="1">
            <a:spLocks noChangeArrowheads="1"/>
          </p:cNvSpPr>
          <p:nvPr/>
        </p:nvSpPr>
        <p:spPr bwMode="auto">
          <a:xfrm>
            <a:off x="20897850" y="7069138"/>
            <a:ext cx="5175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b="1">
                <a:solidFill>
                  <a:schemeClr val="bg1"/>
                </a:solidFill>
              </a:rPr>
              <a:t>6</a:t>
            </a:r>
          </a:p>
        </p:txBody>
      </p:sp>
      <p:grpSp>
        <p:nvGrpSpPr>
          <p:cNvPr id="2" name="Groupe 1"/>
          <p:cNvGrpSpPr/>
          <p:nvPr/>
        </p:nvGrpSpPr>
        <p:grpSpPr>
          <a:xfrm>
            <a:off x="1184275" y="8255000"/>
            <a:ext cx="4267200" cy="2100263"/>
            <a:chOff x="1184275" y="8255000"/>
            <a:chExt cx="4267200" cy="2100263"/>
          </a:xfrm>
        </p:grpSpPr>
        <p:sp>
          <p:nvSpPr>
            <p:cNvPr id="69" name="TextBox 13"/>
            <p:cNvSpPr txBox="1">
              <a:spLocks noChangeArrowheads="1"/>
            </p:cNvSpPr>
            <p:nvPr/>
          </p:nvSpPr>
          <p:spPr bwMode="auto">
            <a:xfrm>
              <a:off x="1184275" y="9831388"/>
              <a:ext cx="426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dirty="0">
                  <a:solidFill>
                    <a:schemeClr val="accent6"/>
                  </a:solidFill>
                  <a:latin typeface="Candara" panose="020E0502030303020204" pitchFamily="34" charset="0"/>
                  <a:sym typeface="Candara" panose="020E0502030303020204" pitchFamily="34" charset="0"/>
                </a:rPr>
                <a:t> </a:t>
              </a:r>
              <a:r>
                <a:rPr lang="fr-FR" altLang="fr-FR" sz="2800" b="1" dirty="0">
                  <a:solidFill>
                    <a:schemeClr val="accent6"/>
                  </a:solidFill>
                  <a:latin typeface="Raleway Light" pitchFamily="-65" charset="0"/>
                  <a:sym typeface="Candara" panose="020E0502030303020204" pitchFamily="34" charset="0"/>
                </a:rPr>
                <a:t>Contexte</a:t>
              </a:r>
              <a:r>
                <a:rPr lang="fr-FR" altLang="fr-FR" sz="2800" dirty="0">
                  <a:solidFill>
                    <a:schemeClr val="accent6"/>
                  </a:solidFill>
                  <a:latin typeface="Candara" panose="020E0502030303020204" pitchFamily="34" charset="0"/>
                  <a:sym typeface="Candara" panose="020E0502030303020204" pitchFamily="34" charset="0"/>
                </a:rPr>
                <a:t> </a:t>
              </a:r>
              <a:r>
                <a:rPr lang="fr-FR" altLang="fr-FR" sz="2800" b="1" dirty="0">
                  <a:solidFill>
                    <a:schemeClr val="accent6"/>
                  </a:solidFill>
                  <a:latin typeface="Raleway Light" pitchFamily="-65" charset="0"/>
                  <a:sym typeface="Candara" panose="020E0502030303020204" pitchFamily="34" charset="0"/>
                </a:rPr>
                <a:t>général </a:t>
              </a:r>
              <a:endParaRPr lang="id-ID" altLang="fr-FR" sz="2800" b="1" dirty="0">
                <a:solidFill>
                  <a:schemeClr val="accent6"/>
                </a:solidFill>
                <a:latin typeface="Raleway Light" pitchFamily="-65" charset="0"/>
              </a:endParaRPr>
            </a:p>
          </p:txBody>
        </p:sp>
        <p:sp>
          <p:nvSpPr>
            <p:cNvPr id="75" name="Freeform 92"/>
            <p:cNvSpPr>
              <a:spLocks noChangeArrowheads="1"/>
            </p:cNvSpPr>
            <p:nvPr/>
          </p:nvSpPr>
          <p:spPr bwMode="auto">
            <a:xfrm>
              <a:off x="2390775" y="8255000"/>
              <a:ext cx="1023938" cy="985838"/>
            </a:xfrm>
            <a:custGeom>
              <a:avLst/>
              <a:gdLst>
                <a:gd name="T0" fmla="*/ 198070 w 444"/>
                <a:gd name="T1" fmla="*/ 333940 h 454"/>
                <a:gd name="T2" fmla="*/ 198070 w 444"/>
                <a:gd name="T3" fmla="*/ 333940 h 454"/>
                <a:gd name="T4" fmla="*/ 82529 w 444"/>
                <a:gd name="T5" fmla="*/ 282202 h 454"/>
                <a:gd name="T6" fmla="*/ 82529 w 444"/>
                <a:gd name="T7" fmla="*/ 323357 h 454"/>
                <a:gd name="T8" fmla="*/ 198070 w 444"/>
                <a:gd name="T9" fmla="*/ 365687 h 454"/>
                <a:gd name="T10" fmla="*/ 198070 w 444"/>
                <a:gd name="T11" fmla="*/ 333940 h 454"/>
                <a:gd name="T12" fmla="*/ 198070 w 444"/>
                <a:gd name="T13" fmla="*/ 209300 h 454"/>
                <a:gd name="T14" fmla="*/ 198070 w 444"/>
                <a:gd name="T15" fmla="*/ 209300 h 454"/>
                <a:gd name="T16" fmla="*/ 82529 w 444"/>
                <a:gd name="T17" fmla="*/ 168146 h 454"/>
                <a:gd name="T18" fmla="*/ 82529 w 444"/>
                <a:gd name="T19" fmla="*/ 198718 h 454"/>
                <a:gd name="T20" fmla="*/ 198070 w 444"/>
                <a:gd name="T21" fmla="*/ 250455 h 454"/>
                <a:gd name="T22" fmla="*/ 198070 w 444"/>
                <a:gd name="T23" fmla="*/ 209300 h 454"/>
                <a:gd name="T24" fmla="*/ 511680 w 444"/>
                <a:gd name="T25" fmla="*/ 11758 h 454"/>
                <a:gd name="T26" fmla="*/ 511680 w 444"/>
                <a:gd name="T27" fmla="*/ 11758 h 454"/>
                <a:gd name="T28" fmla="*/ 481026 w 444"/>
                <a:gd name="T29" fmla="*/ 0 h 454"/>
                <a:gd name="T30" fmla="*/ 260556 w 444"/>
                <a:gd name="T31" fmla="*/ 95243 h 454"/>
                <a:gd name="T32" fmla="*/ 41265 w 444"/>
                <a:gd name="T33" fmla="*/ 0 h 454"/>
                <a:gd name="T34" fmla="*/ 10611 w 444"/>
                <a:gd name="T35" fmla="*/ 11758 h 454"/>
                <a:gd name="T36" fmla="*/ 0 w 444"/>
                <a:gd name="T37" fmla="*/ 32924 h 454"/>
                <a:gd name="T38" fmla="*/ 0 w 444"/>
                <a:gd name="T39" fmla="*/ 408018 h 454"/>
                <a:gd name="T40" fmla="*/ 10611 w 444"/>
                <a:gd name="T41" fmla="*/ 428007 h 454"/>
                <a:gd name="T42" fmla="*/ 249945 w 444"/>
                <a:gd name="T43" fmla="*/ 522075 h 454"/>
                <a:gd name="T44" fmla="*/ 249945 w 444"/>
                <a:gd name="T45" fmla="*/ 522075 h 454"/>
                <a:gd name="T46" fmla="*/ 260556 w 444"/>
                <a:gd name="T47" fmla="*/ 532657 h 454"/>
                <a:gd name="T48" fmla="*/ 260556 w 444"/>
                <a:gd name="T49" fmla="*/ 522075 h 454"/>
                <a:gd name="T50" fmla="*/ 271167 w 444"/>
                <a:gd name="T51" fmla="*/ 522075 h 454"/>
                <a:gd name="T52" fmla="*/ 501069 w 444"/>
                <a:gd name="T53" fmla="*/ 428007 h 454"/>
                <a:gd name="T54" fmla="*/ 522291 w 444"/>
                <a:gd name="T55" fmla="*/ 408018 h 454"/>
                <a:gd name="T56" fmla="*/ 522291 w 444"/>
                <a:gd name="T57" fmla="*/ 32924 h 454"/>
                <a:gd name="T58" fmla="*/ 511680 w 444"/>
                <a:gd name="T59" fmla="*/ 11758 h 454"/>
                <a:gd name="T60" fmla="*/ 229902 w 444"/>
                <a:gd name="T61" fmla="*/ 470337 h 454"/>
                <a:gd name="T62" fmla="*/ 229902 w 444"/>
                <a:gd name="T63" fmla="*/ 470337 h 454"/>
                <a:gd name="T64" fmla="*/ 41265 w 444"/>
                <a:gd name="T65" fmla="*/ 397435 h 454"/>
                <a:gd name="T66" fmla="*/ 41265 w 444"/>
                <a:gd name="T67" fmla="*/ 63496 h 454"/>
                <a:gd name="T68" fmla="*/ 229902 w 444"/>
                <a:gd name="T69" fmla="*/ 136398 h 454"/>
                <a:gd name="T70" fmla="*/ 229902 w 444"/>
                <a:gd name="T71" fmla="*/ 470337 h 454"/>
                <a:gd name="T72" fmla="*/ 481026 w 444"/>
                <a:gd name="T73" fmla="*/ 397435 h 454"/>
                <a:gd name="T74" fmla="*/ 481026 w 444"/>
                <a:gd name="T75" fmla="*/ 397435 h 454"/>
                <a:gd name="T76" fmla="*/ 292389 w 444"/>
                <a:gd name="T77" fmla="*/ 470337 h 454"/>
                <a:gd name="T78" fmla="*/ 292389 w 444"/>
                <a:gd name="T79" fmla="*/ 136398 h 454"/>
                <a:gd name="T80" fmla="*/ 481026 w 444"/>
                <a:gd name="T81" fmla="*/ 63496 h 454"/>
                <a:gd name="T82" fmla="*/ 481026 w 444"/>
                <a:gd name="T83" fmla="*/ 397435 h 454"/>
                <a:gd name="T84" fmla="*/ 438583 w 444"/>
                <a:gd name="T85" fmla="*/ 282202 h 454"/>
                <a:gd name="T86" fmla="*/ 438583 w 444"/>
                <a:gd name="T87" fmla="*/ 282202 h 454"/>
                <a:gd name="T88" fmla="*/ 323042 w 444"/>
                <a:gd name="T89" fmla="*/ 333940 h 454"/>
                <a:gd name="T90" fmla="*/ 323042 w 444"/>
                <a:gd name="T91" fmla="*/ 365687 h 454"/>
                <a:gd name="T92" fmla="*/ 438583 w 444"/>
                <a:gd name="T93" fmla="*/ 323357 h 454"/>
                <a:gd name="T94" fmla="*/ 438583 w 444"/>
                <a:gd name="T95" fmla="*/ 282202 h 454"/>
                <a:gd name="T96" fmla="*/ 438583 w 444"/>
                <a:gd name="T97" fmla="*/ 168146 h 454"/>
                <a:gd name="T98" fmla="*/ 438583 w 444"/>
                <a:gd name="T99" fmla="*/ 168146 h 454"/>
                <a:gd name="T100" fmla="*/ 323042 w 444"/>
                <a:gd name="T101" fmla="*/ 209300 h 454"/>
                <a:gd name="T102" fmla="*/ 323042 w 444"/>
                <a:gd name="T103" fmla="*/ 250455 h 454"/>
                <a:gd name="T104" fmla="*/ 438583 w 444"/>
                <a:gd name="T105" fmla="*/ 198718 h 454"/>
                <a:gd name="T106" fmla="*/ 438583 w 444"/>
                <a:gd name="T107" fmla="*/ 168146 h 4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4" h="454">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grpSp>
      <p:grpSp>
        <p:nvGrpSpPr>
          <p:cNvPr id="7" name="Groupe 6"/>
          <p:cNvGrpSpPr/>
          <p:nvPr/>
        </p:nvGrpSpPr>
        <p:grpSpPr>
          <a:xfrm>
            <a:off x="18628518" y="4289425"/>
            <a:ext cx="4872037" cy="2398713"/>
            <a:chOff x="18628518" y="4289425"/>
            <a:chExt cx="4872037" cy="2398713"/>
          </a:xfrm>
        </p:grpSpPr>
        <p:sp>
          <p:nvSpPr>
            <p:cNvPr id="74" name="TextBox 13"/>
            <p:cNvSpPr txBox="1">
              <a:spLocks noChangeArrowheads="1"/>
            </p:cNvSpPr>
            <p:nvPr/>
          </p:nvSpPr>
          <p:spPr bwMode="auto">
            <a:xfrm>
              <a:off x="18628518" y="4289425"/>
              <a:ext cx="48720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2800" b="1" dirty="0">
                  <a:solidFill>
                    <a:schemeClr val="accent6"/>
                  </a:solidFill>
                  <a:latin typeface="Raleway Light" pitchFamily="-65" charset="0"/>
                  <a:sym typeface="Candara" panose="020E0502030303020204" pitchFamily="34" charset="0"/>
                </a:rPr>
                <a:t>Conclusion et perspectives</a:t>
              </a:r>
              <a:endParaRPr lang="id-ID" altLang="fr-FR" sz="2800" b="1" dirty="0">
                <a:solidFill>
                  <a:schemeClr val="accent6"/>
                </a:solidFill>
                <a:latin typeface="Raleway Light" pitchFamily="-65" charset="0"/>
              </a:endParaRPr>
            </a:p>
          </p:txBody>
        </p:sp>
        <p:sp>
          <p:nvSpPr>
            <p:cNvPr id="76" name="AutoShape 112"/>
            <p:cNvSpPr>
              <a:spLocks/>
            </p:cNvSpPr>
            <p:nvPr/>
          </p:nvSpPr>
          <p:spPr bwMode="auto">
            <a:xfrm>
              <a:off x="20418425" y="5657850"/>
              <a:ext cx="1292225" cy="1030288"/>
            </a:xfrm>
            <a:custGeom>
              <a:avLst/>
              <a:gdLst>
                <a:gd name="T0" fmla="+- 0 10800 15"/>
                <a:gd name="T1" fmla="*/ T0 w 21571"/>
                <a:gd name="T2" fmla="*/ 10800 h 21600"/>
                <a:gd name="T3" fmla="+- 0 10800 15"/>
                <a:gd name="T4" fmla="*/ T3 w 21571"/>
                <a:gd name="T5" fmla="*/ 10800 h 21600"/>
                <a:gd name="T6" fmla="+- 0 10800 15"/>
                <a:gd name="T7" fmla="*/ T6 w 21571"/>
                <a:gd name="T8" fmla="*/ 10800 h 21600"/>
                <a:gd name="T9" fmla="+- 0 10800 15"/>
                <a:gd name="T10" fmla="*/ T9 w 21571"/>
                <a:gd name="T11" fmla="*/ 10800 h 21600"/>
              </a:gdLst>
              <a:ahLst/>
              <a:cxnLst>
                <a:cxn ang="0">
                  <a:pos x="T1" y="T2"/>
                </a:cxn>
                <a:cxn ang="0">
                  <a:pos x="T4" y="T5"/>
                </a:cxn>
                <a:cxn ang="0">
                  <a:pos x="T7" y="T8"/>
                </a:cxn>
                <a:cxn ang="0">
                  <a:pos x="T10" y="T11"/>
                </a:cxn>
              </a:cxnLst>
              <a:rect l="0" t="0" r="r" b="b"/>
              <a:pathLst>
                <a:path w="21571" h="21600">
                  <a:moveTo>
                    <a:pt x="21538" y="21106"/>
                  </a:moveTo>
                  <a:cubicBezTo>
                    <a:pt x="21585" y="21238"/>
                    <a:pt x="21580" y="21353"/>
                    <a:pt x="21526" y="21453"/>
                  </a:cubicBezTo>
                  <a:cubicBezTo>
                    <a:pt x="21472" y="21550"/>
                    <a:pt x="21379" y="21599"/>
                    <a:pt x="21257" y="21599"/>
                  </a:cubicBezTo>
                  <a:lnTo>
                    <a:pt x="12601" y="21599"/>
                  </a:lnTo>
                  <a:lnTo>
                    <a:pt x="12298" y="14400"/>
                  </a:lnTo>
                  <a:lnTo>
                    <a:pt x="9281" y="14400"/>
                  </a:lnTo>
                  <a:lnTo>
                    <a:pt x="8966" y="21599"/>
                  </a:lnTo>
                  <a:lnTo>
                    <a:pt x="322" y="21599"/>
                  </a:lnTo>
                  <a:cubicBezTo>
                    <a:pt x="197" y="21599"/>
                    <a:pt x="104" y="21555"/>
                    <a:pt x="48" y="21461"/>
                  </a:cubicBezTo>
                  <a:cubicBezTo>
                    <a:pt x="-11" y="21364"/>
                    <a:pt x="-15" y="21247"/>
                    <a:pt x="28" y="21106"/>
                  </a:cubicBezTo>
                  <a:lnTo>
                    <a:pt x="6979" y="493"/>
                  </a:lnTo>
                  <a:cubicBezTo>
                    <a:pt x="7026" y="361"/>
                    <a:pt x="7109" y="246"/>
                    <a:pt x="7231" y="149"/>
                  </a:cubicBezTo>
                  <a:cubicBezTo>
                    <a:pt x="7351" y="50"/>
                    <a:pt x="7475" y="0"/>
                    <a:pt x="7597" y="0"/>
                  </a:cubicBezTo>
                  <a:lnTo>
                    <a:pt x="9879" y="0"/>
                  </a:lnTo>
                  <a:lnTo>
                    <a:pt x="9786" y="2391"/>
                  </a:lnTo>
                  <a:lnTo>
                    <a:pt x="11797" y="2391"/>
                  </a:lnTo>
                  <a:lnTo>
                    <a:pt x="11692" y="0"/>
                  </a:lnTo>
                  <a:lnTo>
                    <a:pt x="13974" y="0"/>
                  </a:lnTo>
                  <a:cubicBezTo>
                    <a:pt x="14099" y="0"/>
                    <a:pt x="14223" y="46"/>
                    <a:pt x="14341" y="140"/>
                  </a:cubicBezTo>
                  <a:cubicBezTo>
                    <a:pt x="14463" y="234"/>
                    <a:pt x="14546" y="349"/>
                    <a:pt x="14595" y="493"/>
                  </a:cubicBezTo>
                  <a:lnTo>
                    <a:pt x="21538" y="21106"/>
                  </a:lnTo>
                  <a:close/>
                  <a:moveTo>
                    <a:pt x="12120" y="10393"/>
                  </a:moveTo>
                  <a:lnTo>
                    <a:pt x="11885" y="4582"/>
                  </a:lnTo>
                  <a:lnTo>
                    <a:pt x="9677" y="4582"/>
                  </a:lnTo>
                  <a:lnTo>
                    <a:pt x="9442" y="10393"/>
                  </a:lnTo>
                  <a:lnTo>
                    <a:pt x="12120" y="10393"/>
                  </a:lnTo>
                  <a:close/>
                </a:path>
              </a:pathLst>
            </a:custGeom>
            <a:ln/>
            <a:extLst/>
          </p:spPr>
          <p:style>
            <a:lnRef idx="3">
              <a:schemeClr val="lt1"/>
            </a:lnRef>
            <a:fillRef idx="1">
              <a:schemeClr val="accent5"/>
            </a:fillRef>
            <a:effectRef idx="1">
              <a:schemeClr val="accent5"/>
            </a:effectRef>
            <a:fontRef idx="minor">
              <a:schemeClr val="lt1"/>
            </a:fontRef>
          </p:style>
          <p:txBody>
            <a:bodyPr lIns="101578" tIns="101578" rIns="101578" bIns="101578" anchor="ctr"/>
            <a:lstStyle/>
            <a:p>
              <a:pPr defTabSz="914195" eaLnBrk="1" fontAlgn="auto" hangingPunct="1">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4" name="Groupe 3"/>
          <p:cNvGrpSpPr/>
          <p:nvPr/>
        </p:nvGrpSpPr>
        <p:grpSpPr>
          <a:xfrm>
            <a:off x="8323263" y="8115300"/>
            <a:ext cx="3935412" cy="2492375"/>
            <a:chOff x="8323263" y="8115300"/>
            <a:chExt cx="3935412" cy="2492375"/>
          </a:xfrm>
        </p:grpSpPr>
        <p:sp>
          <p:nvSpPr>
            <p:cNvPr id="71" name="TextBox 13"/>
            <p:cNvSpPr txBox="1">
              <a:spLocks noChangeArrowheads="1"/>
            </p:cNvSpPr>
            <p:nvPr/>
          </p:nvSpPr>
          <p:spPr bwMode="auto">
            <a:xfrm>
              <a:off x="8323263" y="9715500"/>
              <a:ext cx="3935412"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2800" b="1">
                  <a:solidFill>
                    <a:schemeClr val="accent6"/>
                  </a:solidFill>
                  <a:latin typeface="Raleway Light" pitchFamily="-65" charset="0"/>
                </a:rPr>
                <a:t>Release 1</a:t>
              </a:r>
            </a:p>
            <a:p>
              <a:pPr algn="ctr" eaLnBrk="1" hangingPunct="1"/>
              <a:r>
                <a:rPr lang="fr-FR" altLang="fr-FR" sz="2400" b="1">
                  <a:solidFill>
                    <a:schemeClr val="accent6"/>
                  </a:solidFill>
                  <a:latin typeface="Raleway Light" pitchFamily="-65" charset="0"/>
                </a:rPr>
                <a:t>« Gestion d’accès »</a:t>
              </a:r>
              <a:endParaRPr lang="id-ID" altLang="fr-FR" sz="2400" b="1">
                <a:solidFill>
                  <a:schemeClr val="accent6"/>
                </a:solidFill>
                <a:latin typeface="Raleway Light" pitchFamily="-65" charset="0"/>
              </a:endParaRPr>
            </a:p>
          </p:txBody>
        </p:sp>
        <p:sp>
          <p:nvSpPr>
            <p:cNvPr id="77" name="AutoShape 94"/>
            <p:cNvSpPr>
              <a:spLocks/>
            </p:cNvSpPr>
            <p:nvPr/>
          </p:nvSpPr>
          <p:spPr bwMode="auto">
            <a:xfrm>
              <a:off x="9815513" y="8115300"/>
              <a:ext cx="1000125" cy="1125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ln/>
            <a:extLst/>
          </p:spPr>
          <p:style>
            <a:lnRef idx="3">
              <a:schemeClr val="lt1"/>
            </a:lnRef>
            <a:fillRef idx="1">
              <a:schemeClr val="accent5"/>
            </a:fillRef>
            <a:effectRef idx="1">
              <a:schemeClr val="accent5"/>
            </a:effectRef>
            <a:fontRef idx="minor">
              <a:schemeClr val="lt1"/>
            </a:fontRef>
          </p:style>
          <p:txBody>
            <a:bodyPr lIns="101578" tIns="101578" rIns="101578" bIns="101578" anchor="ctr"/>
            <a:lstStyle/>
            <a:p>
              <a:pPr defTabSz="914195" eaLnBrk="1" fontAlgn="auto" hangingPunct="1">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grpSp>
        <p:nvGrpSpPr>
          <p:cNvPr id="3" name="Groupe 2"/>
          <p:cNvGrpSpPr/>
          <p:nvPr/>
        </p:nvGrpSpPr>
        <p:grpSpPr>
          <a:xfrm>
            <a:off x="4179888" y="4130675"/>
            <a:ext cx="4306887" cy="2506663"/>
            <a:chOff x="4179888" y="4130675"/>
            <a:chExt cx="4306887" cy="2506663"/>
          </a:xfrm>
        </p:grpSpPr>
        <p:sp>
          <p:nvSpPr>
            <p:cNvPr id="70" name="TextBox 13"/>
            <p:cNvSpPr txBox="1">
              <a:spLocks noChangeArrowheads="1"/>
            </p:cNvSpPr>
            <p:nvPr/>
          </p:nvSpPr>
          <p:spPr bwMode="auto">
            <a:xfrm>
              <a:off x="4179888" y="4130675"/>
              <a:ext cx="430688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2800" b="1" dirty="0">
                  <a:solidFill>
                    <a:schemeClr val="accent6"/>
                  </a:solidFill>
                  <a:latin typeface="Raleway Light" pitchFamily="-65" charset="0"/>
                  <a:sym typeface="Arial" panose="020B0604020202020204" pitchFamily="34" charset="0"/>
                </a:rPr>
                <a:t>Analyse et planification</a:t>
              </a:r>
              <a:endParaRPr lang="fr-FR" altLang="fr-FR" sz="2800" b="1" dirty="0">
                <a:solidFill>
                  <a:schemeClr val="accent6"/>
                </a:solidFill>
                <a:latin typeface="Raleway Light" pitchFamily="-65" charset="0"/>
                <a:sym typeface="Calibri" panose="020F0502020204030204" pitchFamily="34" charset="0"/>
              </a:endParaRPr>
            </a:p>
          </p:txBody>
        </p:sp>
        <p:sp>
          <p:nvSpPr>
            <p:cNvPr id="78" name="Freeform 538"/>
            <p:cNvSpPr>
              <a:spLocks noChangeArrowheads="1"/>
            </p:cNvSpPr>
            <p:nvPr/>
          </p:nvSpPr>
          <p:spPr bwMode="auto">
            <a:xfrm>
              <a:off x="5824538" y="5622925"/>
              <a:ext cx="1308100" cy="1014413"/>
            </a:xfrm>
            <a:custGeom>
              <a:avLst/>
              <a:gdLst>
                <a:gd name="T0" fmla="*/ 639247 w 1255"/>
                <a:gd name="T1" fmla="*/ 46466 h 1113"/>
                <a:gd name="T2" fmla="*/ 46592 w 1255"/>
                <a:gd name="T3" fmla="*/ 0 h 1113"/>
                <a:gd name="T4" fmla="*/ 0 w 1255"/>
                <a:gd name="T5" fmla="*/ 590422 h 1113"/>
                <a:gd name="T6" fmla="*/ 400073 w 1255"/>
                <a:gd name="T7" fmla="*/ 637508 h 1113"/>
                <a:gd name="T8" fmla="*/ 779024 w 1255"/>
                <a:gd name="T9" fmla="*/ 455982 h 1113"/>
                <a:gd name="T10" fmla="*/ 208112 w 1255"/>
                <a:gd name="T11" fmla="*/ 46466 h 1113"/>
                <a:gd name="T12" fmla="*/ 431134 w 1255"/>
                <a:gd name="T13" fmla="*/ 103463 h 1113"/>
                <a:gd name="T14" fmla="*/ 208112 w 1255"/>
                <a:gd name="T15" fmla="*/ 46466 h 1113"/>
                <a:gd name="T16" fmla="*/ 582094 w 1255"/>
                <a:gd name="T17" fmla="*/ 155505 h 1113"/>
                <a:gd name="T18" fmla="*/ 545441 w 1255"/>
                <a:gd name="T19" fmla="*/ 227991 h 1113"/>
                <a:gd name="T20" fmla="*/ 410634 w 1255"/>
                <a:gd name="T21" fmla="*/ 238523 h 1113"/>
                <a:gd name="T22" fmla="*/ 342920 w 1255"/>
                <a:gd name="T23" fmla="*/ 306053 h 1113"/>
                <a:gd name="T24" fmla="*/ 316828 w 1255"/>
                <a:gd name="T25" fmla="*/ 455982 h 1113"/>
                <a:gd name="T26" fmla="*/ 57153 w 1255"/>
                <a:gd name="T27" fmla="*/ 569978 h 1113"/>
                <a:gd name="T28" fmla="*/ 524940 w 1255"/>
                <a:gd name="T29" fmla="*/ 269500 h 1113"/>
                <a:gd name="T30" fmla="*/ 565942 w 1255"/>
                <a:gd name="T31" fmla="*/ 269500 h 1113"/>
                <a:gd name="T32" fmla="*/ 524940 w 1255"/>
                <a:gd name="T33" fmla="*/ 269500 h 1113"/>
                <a:gd name="T34" fmla="*/ 358450 w 1255"/>
                <a:gd name="T35" fmla="*/ 476427 h 1113"/>
                <a:gd name="T36" fmla="*/ 358450 w 1255"/>
                <a:gd name="T37" fmla="*/ 435537 h 1113"/>
                <a:gd name="T38" fmla="*/ 545441 w 1255"/>
                <a:gd name="T39" fmla="*/ 668485 h 1113"/>
                <a:gd name="T40" fmla="*/ 545441 w 1255"/>
                <a:gd name="T41" fmla="*/ 622019 h 1113"/>
                <a:gd name="T42" fmla="*/ 545441 w 1255"/>
                <a:gd name="T43" fmla="*/ 668485 h 1113"/>
                <a:gd name="T44" fmla="*/ 587063 w 1255"/>
                <a:gd name="T45" fmla="*/ 451026 h 1113"/>
                <a:gd name="T46" fmla="*/ 545441 w 1255"/>
                <a:gd name="T47" fmla="*/ 497491 h 1113"/>
                <a:gd name="T48" fmla="*/ 410634 w 1255"/>
                <a:gd name="T49" fmla="*/ 388452 h 1113"/>
                <a:gd name="T50" fmla="*/ 431134 w 1255"/>
                <a:gd name="T51" fmla="*/ 362431 h 1113"/>
                <a:gd name="T52" fmla="*/ 545441 w 1255"/>
                <a:gd name="T53" fmla="*/ 414473 h 1113"/>
                <a:gd name="T54" fmla="*/ 649186 w 1255"/>
                <a:gd name="T55" fmla="*/ 337030 h 1113"/>
                <a:gd name="T56" fmla="*/ 675278 w 1255"/>
                <a:gd name="T57" fmla="*/ 362431 h 1113"/>
                <a:gd name="T58" fmla="*/ 711931 w 1255"/>
                <a:gd name="T59" fmla="*/ 455982 h 1113"/>
                <a:gd name="T60" fmla="*/ 758523 w 1255"/>
                <a:gd name="T61" fmla="*/ 455982 h 1113"/>
                <a:gd name="T62" fmla="*/ 732431 w 1255"/>
                <a:gd name="T63" fmla="*/ 476427 h 1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ln/>
          </p:spPr>
          <p:style>
            <a:lnRef idx="3">
              <a:schemeClr val="lt1"/>
            </a:lnRef>
            <a:fillRef idx="1">
              <a:schemeClr val="accent5"/>
            </a:fillRef>
            <a:effectRef idx="1">
              <a:schemeClr val="accent5"/>
            </a:effectRef>
            <a:fontRef idx="minor">
              <a:schemeClr val="lt1"/>
            </a:fontRef>
          </p:style>
          <p:txBody>
            <a:bodyPr wrap="none" anchor="ctr"/>
            <a:lstStyle/>
            <a:p>
              <a:pPr eaLnBrk="1" hangingPunct="1">
                <a:defRPr/>
              </a:pPr>
              <a:endParaRPr lang="fr-FR"/>
            </a:p>
          </p:txBody>
        </p:sp>
      </p:grpSp>
      <p:grpSp>
        <p:nvGrpSpPr>
          <p:cNvPr id="6" name="Groupe 5"/>
          <p:cNvGrpSpPr/>
          <p:nvPr/>
        </p:nvGrpSpPr>
        <p:grpSpPr>
          <a:xfrm>
            <a:off x="13927138" y="7993063"/>
            <a:ext cx="7783512" cy="2713037"/>
            <a:chOff x="13927138" y="7993063"/>
            <a:chExt cx="7783512" cy="2713037"/>
          </a:xfrm>
        </p:grpSpPr>
        <p:sp>
          <p:nvSpPr>
            <p:cNvPr id="73" name="TextBox 13"/>
            <p:cNvSpPr txBox="1">
              <a:spLocks noChangeArrowheads="1"/>
            </p:cNvSpPr>
            <p:nvPr/>
          </p:nvSpPr>
          <p:spPr bwMode="auto">
            <a:xfrm>
              <a:off x="13927138" y="9444038"/>
              <a:ext cx="7783512" cy="126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2800" b="1" dirty="0">
                  <a:solidFill>
                    <a:schemeClr val="accent6"/>
                  </a:solidFill>
                  <a:latin typeface="Raleway Light" pitchFamily="-65" charset="0"/>
                </a:rPr>
                <a:t>Release 3 </a:t>
              </a:r>
            </a:p>
            <a:p>
              <a:pPr algn="ctr" eaLnBrk="1" hangingPunct="1"/>
              <a:r>
                <a:rPr lang="fr-FR" altLang="fr-FR" sz="2400" b="1" dirty="0">
                  <a:solidFill>
                    <a:schemeClr val="accent6"/>
                  </a:solidFill>
                  <a:latin typeface="Raleway Light" pitchFamily="-65" charset="0"/>
                </a:rPr>
                <a:t>« Gestion des marques </a:t>
              </a:r>
            </a:p>
            <a:p>
              <a:pPr algn="ctr" eaLnBrk="1" hangingPunct="1"/>
              <a:r>
                <a:rPr lang="fr-FR" altLang="fr-FR" sz="2400" b="1" dirty="0">
                  <a:solidFill>
                    <a:schemeClr val="accent6"/>
                  </a:solidFill>
                  <a:latin typeface="Raleway Light" pitchFamily="-65" charset="0"/>
                </a:rPr>
                <a:t>et notifications »</a:t>
              </a:r>
              <a:endParaRPr lang="id-ID" altLang="fr-FR" sz="2400" b="1" dirty="0">
                <a:solidFill>
                  <a:schemeClr val="accent6"/>
                </a:solidFill>
                <a:latin typeface="Raleway Light" pitchFamily="-65" charset="0"/>
              </a:endParaRPr>
            </a:p>
          </p:txBody>
        </p:sp>
        <p:sp>
          <p:nvSpPr>
            <p:cNvPr id="79" name="Freeform 21"/>
            <p:cNvSpPr>
              <a:spLocks noEditPoints="1"/>
            </p:cNvSpPr>
            <p:nvPr/>
          </p:nvSpPr>
          <p:spPr bwMode="auto">
            <a:xfrm>
              <a:off x="17124363" y="7993063"/>
              <a:ext cx="1281112" cy="1125537"/>
            </a:xfrm>
            <a:custGeom>
              <a:avLst/>
              <a:gdLst>
                <a:gd name="T0" fmla="*/ 705133 w 1500"/>
                <a:gd name="T1" fmla="*/ 179115 h 1500"/>
                <a:gd name="T2" fmla="*/ 695067 w 1500"/>
                <a:gd name="T3" fmla="*/ 49813 h 1500"/>
                <a:gd name="T4" fmla="*/ 148867 w 1500"/>
                <a:gd name="T5" fmla="*/ 0 h 1500"/>
                <a:gd name="T6" fmla="*/ 99068 w 1500"/>
                <a:gd name="T7" fmla="*/ 168516 h 1500"/>
                <a:gd name="T8" fmla="*/ 14834 w 1500"/>
                <a:gd name="T9" fmla="*/ 278211 h 1500"/>
                <a:gd name="T10" fmla="*/ 0 w 1500"/>
                <a:gd name="T11" fmla="*/ 347631 h 1500"/>
                <a:gd name="T12" fmla="*/ 74699 w 1500"/>
                <a:gd name="T13" fmla="*/ 422351 h 1500"/>
                <a:gd name="T14" fmla="*/ 123968 w 1500"/>
                <a:gd name="T15" fmla="*/ 794889 h 1500"/>
                <a:gd name="T16" fmla="*/ 719966 w 1500"/>
                <a:gd name="T17" fmla="*/ 745076 h 1500"/>
                <a:gd name="T18" fmla="*/ 719966 w 1500"/>
                <a:gd name="T19" fmla="*/ 422351 h 1500"/>
                <a:gd name="T20" fmla="*/ 794665 w 1500"/>
                <a:gd name="T21" fmla="*/ 322725 h 1500"/>
                <a:gd name="T22" fmla="*/ 645798 w 1500"/>
                <a:gd name="T23" fmla="*/ 49813 h 1500"/>
                <a:gd name="T24" fmla="*/ 148867 w 1500"/>
                <a:gd name="T25" fmla="*/ 148909 h 1500"/>
                <a:gd name="T26" fmla="*/ 148867 w 1500"/>
                <a:gd name="T27" fmla="*/ 49813 h 1500"/>
                <a:gd name="T28" fmla="*/ 253233 w 1500"/>
                <a:gd name="T29" fmla="*/ 372538 h 1500"/>
                <a:gd name="T30" fmla="*/ 248465 w 1500"/>
                <a:gd name="T31" fmla="*/ 198722 h 1500"/>
                <a:gd name="T32" fmla="*/ 253233 w 1500"/>
                <a:gd name="T33" fmla="*/ 372538 h 1500"/>
                <a:gd name="T34" fmla="*/ 385148 w 1500"/>
                <a:gd name="T35" fmla="*/ 198722 h 1500"/>
                <a:gd name="T36" fmla="*/ 279192 w 1500"/>
                <a:gd name="T37" fmla="*/ 372538 h 1500"/>
                <a:gd name="T38" fmla="*/ 409517 w 1500"/>
                <a:gd name="T39" fmla="*/ 198722 h 1500"/>
                <a:gd name="T40" fmla="*/ 515473 w 1500"/>
                <a:gd name="T41" fmla="*/ 372538 h 1500"/>
                <a:gd name="T42" fmla="*/ 409517 w 1500"/>
                <a:gd name="T43" fmla="*/ 198722 h 1500"/>
                <a:gd name="T44" fmla="*/ 546200 w 1500"/>
                <a:gd name="T45" fmla="*/ 198722 h 1500"/>
                <a:gd name="T46" fmla="*/ 541432 w 1500"/>
                <a:gd name="T47" fmla="*/ 372538 h 1500"/>
                <a:gd name="T48" fmla="*/ 49799 w 1500"/>
                <a:gd name="T49" fmla="*/ 347631 h 1500"/>
                <a:gd name="T50" fmla="*/ 54567 w 1500"/>
                <a:gd name="T51" fmla="*/ 307887 h 1500"/>
                <a:gd name="T52" fmla="*/ 148867 w 1500"/>
                <a:gd name="T53" fmla="*/ 198722 h 1500"/>
                <a:gd name="T54" fmla="*/ 120259 w 1500"/>
                <a:gd name="T55" fmla="*/ 372538 h 1500"/>
                <a:gd name="T56" fmla="*/ 49799 w 1500"/>
                <a:gd name="T57" fmla="*/ 347631 h 1500"/>
                <a:gd name="T58" fmla="*/ 310449 w 1500"/>
                <a:gd name="T59" fmla="*/ 745076 h 1500"/>
                <a:gd name="T60" fmla="*/ 496401 w 1500"/>
                <a:gd name="T61" fmla="*/ 497071 h 1500"/>
                <a:gd name="T62" fmla="*/ 670697 w 1500"/>
                <a:gd name="T63" fmla="*/ 745076 h 1500"/>
                <a:gd name="T64" fmla="*/ 521300 w 1500"/>
                <a:gd name="T65" fmla="*/ 497071 h 1500"/>
                <a:gd name="T66" fmla="*/ 310449 w 1500"/>
                <a:gd name="T67" fmla="*/ 472164 h 1500"/>
                <a:gd name="T68" fmla="*/ 285550 w 1500"/>
                <a:gd name="T69" fmla="*/ 745076 h 1500"/>
                <a:gd name="T70" fmla="*/ 123968 w 1500"/>
                <a:gd name="T71" fmla="*/ 422351 h 1500"/>
                <a:gd name="T72" fmla="*/ 670697 w 1500"/>
                <a:gd name="T73" fmla="*/ 745076 h 1500"/>
                <a:gd name="T74" fmla="*/ 719966 w 1500"/>
                <a:gd name="T75" fmla="*/ 372538 h 1500"/>
                <a:gd name="T76" fmla="*/ 574808 w 1500"/>
                <a:gd name="T77" fmla="*/ 198722 h 1500"/>
                <a:gd name="T78" fmla="*/ 645798 w 1500"/>
                <a:gd name="T79" fmla="*/ 198722 h 1500"/>
                <a:gd name="T80" fmla="*/ 740098 w 1500"/>
                <a:gd name="T81" fmla="*/ 307887 h 1500"/>
                <a:gd name="T82" fmla="*/ 744866 w 1500"/>
                <a:gd name="T83" fmla="*/ 347631 h 15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00" h="1500">
                  <a:moveTo>
                    <a:pt x="1472" y="525"/>
                  </a:moveTo>
                  <a:cubicBezTo>
                    <a:pt x="1331" y="338"/>
                    <a:pt x="1331" y="338"/>
                    <a:pt x="1331" y="338"/>
                  </a:cubicBezTo>
                  <a:cubicBezTo>
                    <a:pt x="1326" y="330"/>
                    <a:pt x="1319" y="324"/>
                    <a:pt x="1312" y="318"/>
                  </a:cubicBezTo>
                  <a:cubicBezTo>
                    <a:pt x="1312" y="94"/>
                    <a:pt x="1312" y="94"/>
                    <a:pt x="1312" y="94"/>
                  </a:cubicBezTo>
                  <a:cubicBezTo>
                    <a:pt x="1312" y="42"/>
                    <a:pt x="1271" y="0"/>
                    <a:pt x="1219" y="0"/>
                  </a:cubicBezTo>
                  <a:cubicBezTo>
                    <a:pt x="281" y="0"/>
                    <a:pt x="281" y="0"/>
                    <a:pt x="281" y="0"/>
                  </a:cubicBezTo>
                  <a:cubicBezTo>
                    <a:pt x="229" y="0"/>
                    <a:pt x="187" y="42"/>
                    <a:pt x="187" y="94"/>
                  </a:cubicBezTo>
                  <a:cubicBezTo>
                    <a:pt x="187" y="318"/>
                    <a:pt x="187" y="318"/>
                    <a:pt x="187" y="318"/>
                  </a:cubicBezTo>
                  <a:cubicBezTo>
                    <a:pt x="181" y="324"/>
                    <a:pt x="174" y="330"/>
                    <a:pt x="169" y="338"/>
                  </a:cubicBezTo>
                  <a:cubicBezTo>
                    <a:pt x="28" y="525"/>
                    <a:pt x="28" y="525"/>
                    <a:pt x="28" y="525"/>
                  </a:cubicBezTo>
                  <a:cubicBezTo>
                    <a:pt x="10" y="549"/>
                    <a:pt x="0" y="579"/>
                    <a:pt x="0" y="609"/>
                  </a:cubicBezTo>
                  <a:cubicBezTo>
                    <a:pt x="0" y="656"/>
                    <a:pt x="0" y="656"/>
                    <a:pt x="0" y="656"/>
                  </a:cubicBezTo>
                  <a:cubicBezTo>
                    <a:pt x="0" y="734"/>
                    <a:pt x="63" y="797"/>
                    <a:pt x="141" y="797"/>
                  </a:cubicBezTo>
                  <a:cubicBezTo>
                    <a:pt x="141" y="797"/>
                    <a:pt x="141" y="797"/>
                    <a:pt x="141" y="797"/>
                  </a:cubicBezTo>
                  <a:cubicBezTo>
                    <a:pt x="141" y="1406"/>
                    <a:pt x="141" y="1406"/>
                    <a:pt x="141" y="1406"/>
                  </a:cubicBezTo>
                  <a:cubicBezTo>
                    <a:pt x="141" y="1458"/>
                    <a:pt x="183" y="1500"/>
                    <a:pt x="234" y="1500"/>
                  </a:cubicBezTo>
                  <a:cubicBezTo>
                    <a:pt x="1266" y="1500"/>
                    <a:pt x="1266" y="1500"/>
                    <a:pt x="1266" y="1500"/>
                  </a:cubicBezTo>
                  <a:cubicBezTo>
                    <a:pt x="1317" y="1500"/>
                    <a:pt x="1359" y="1458"/>
                    <a:pt x="1359" y="1406"/>
                  </a:cubicBezTo>
                  <a:cubicBezTo>
                    <a:pt x="1359" y="797"/>
                    <a:pt x="1359" y="797"/>
                    <a:pt x="1359" y="797"/>
                  </a:cubicBezTo>
                  <a:cubicBezTo>
                    <a:pt x="1359" y="797"/>
                    <a:pt x="1359" y="797"/>
                    <a:pt x="1359" y="797"/>
                  </a:cubicBezTo>
                  <a:cubicBezTo>
                    <a:pt x="1437" y="797"/>
                    <a:pt x="1500" y="734"/>
                    <a:pt x="1500" y="656"/>
                  </a:cubicBezTo>
                  <a:cubicBezTo>
                    <a:pt x="1500" y="609"/>
                    <a:pt x="1500" y="609"/>
                    <a:pt x="1500" y="609"/>
                  </a:cubicBezTo>
                  <a:cubicBezTo>
                    <a:pt x="1500" y="579"/>
                    <a:pt x="1490" y="549"/>
                    <a:pt x="1472" y="525"/>
                  </a:cubicBezTo>
                  <a:close/>
                  <a:moveTo>
                    <a:pt x="1219" y="94"/>
                  </a:moveTo>
                  <a:cubicBezTo>
                    <a:pt x="1219" y="281"/>
                    <a:pt x="1219" y="281"/>
                    <a:pt x="1219" y="281"/>
                  </a:cubicBezTo>
                  <a:cubicBezTo>
                    <a:pt x="281" y="281"/>
                    <a:pt x="281" y="281"/>
                    <a:pt x="281" y="281"/>
                  </a:cubicBezTo>
                  <a:cubicBezTo>
                    <a:pt x="281" y="281"/>
                    <a:pt x="281" y="281"/>
                    <a:pt x="281" y="281"/>
                  </a:cubicBezTo>
                  <a:cubicBezTo>
                    <a:pt x="281" y="94"/>
                    <a:pt x="281" y="94"/>
                    <a:pt x="281" y="94"/>
                  </a:cubicBezTo>
                  <a:lnTo>
                    <a:pt x="1219" y="94"/>
                  </a:lnTo>
                  <a:close/>
                  <a:moveTo>
                    <a:pt x="478" y="703"/>
                  </a:moveTo>
                  <a:cubicBezTo>
                    <a:pt x="281" y="703"/>
                    <a:pt x="281" y="703"/>
                    <a:pt x="281" y="703"/>
                  </a:cubicBezTo>
                  <a:cubicBezTo>
                    <a:pt x="469" y="375"/>
                    <a:pt x="469" y="375"/>
                    <a:pt x="469" y="375"/>
                  </a:cubicBezTo>
                  <a:cubicBezTo>
                    <a:pt x="572" y="375"/>
                    <a:pt x="572" y="375"/>
                    <a:pt x="572" y="375"/>
                  </a:cubicBezTo>
                  <a:lnTo>
                    <a:pt x="478" y="703"/>
                  </a:lnTo>
                  <a:close/>
                  <a:moveTo>
                    <a:pt x="620" y="375"/>
                  </a:moveTo>
                  <a:cubicBezTo>
                    <a:pt x="727" y="375"/>
                    <a:pt x="727" y="375"/>
                    <a:pt x="727" y="375"/>
                  </a:cubicBezTo>
                  <a:cubicBezTo>
                    <a:pt x="727" y="703"/>
                    <a:pt x="727" y="703"/>
                    <a:pt x="727" y="703"/>
                  </a:cubicBezTo>
                  <a:cubicBezTo>
                    <a:pt x="527" y="703"/>
                    <a:pt x="527" y="703"/>
                    <a:pt x="527" y="703"/>
                  </a:cubicBezTo>
                  <a:lnTo>
                    <a:pt x="620" y="375"/>
                  </a:lnTo>
                  <a:close/>
                  <a:moveTo>
                    <a:pt x="773" y="375"/>
                  </a:moveTo>
                  <a:cubicBezTo>
                    <a:pt x="880" y="375"/>
                    <a:pt x="880" y="375"/>
                    <a:pt x="880" y="375"/>
                  </a:cubicBezTo>
                  <a:cubicBezTo>
                    <a:pt x="973" y="703"/>
                    <a:pt x="973" y="703"/>
                    <a:pt x="973" y="703"/>
                  </a:cubicBezTo>
                  <a:cubicBezTo>
                    <a:pt x="773" y="703"/>
                    <a:pt x="773" y="703"/>
                    <a:pt x="773" y="703"/>
                  </a:cubicBezTo>
                  <a:lnTo>
                    <a:pt x="773" y="375"/>
                  </a:lnTo>
                  <a:close/>
                  <a:moveTo>
                    <a:pt x="928" y="375"/>
                  </a:moveTo>
                  <a:cubicBezTo>
                    <a:pt x="1031" y="375"/>
                    <a:pt x="1031" y="375"/>
                    <a:pt x="1031" y="375"/>
                  </a:cubicBezTo>
                  <a:cubicBezTo>
                    <a:pt x="1219" y="703"/>
                    <a:pt x="1219" y="703"/>
                    <a:pt x="1219" y="703"/>
                  </a:cubicBezTo>
                  <a:cubicBezTo>
                    <a:pt x="1022" y="703"/>
                    <a:pt x="1022" y="703"/>
                    <a:pt x="1022" y="703"/>
                  </a:cubicBezTo>
                  <a:lnTo>
                    <a:pt x="928" y="375"/>
                  </a:lnTo>
                  <a:close/>
                  <a:moveTo>
                    <a:pt x="94" y="656"/>
                  </a:moveTo>
                  <a:cubicBezTo>
                    <a:pt x="94" y="609"/>
                    <a:pt x="94" y="609"/>
                    <a:pt x="94" y="609"/>
                  </a:cubicBezTo>
                  <a:cubicBezTo>
                    <a:pt x="94" y="599"/>
                    <a:pt x="97" y="589"/>
                    <a:pt x="103" y="581"/>
                  </a:cubicBezTo>
                  <a:cubicBezTo>
                    <a:pt x="244" y="394"/>
                    <a:pt x="244" y="394"/>
                    <a:pt x="244" y="394"/>
                  </a:cubicBezTo>
                  <a:cubicBezTo>
                    <a:pt x="253" y="382"/>
                    <a:pt x="266" y="375"/>
                    <a:pt x="281" y="375"/>
                  </a:cubicBezTo>
                  <a:cubicBezTo>
                    <a:pt x="415" y="375"/>
                    <a:pt x="415" y="375"/>
                    <a:pt x="415" y="375"/>
                  </a:cubicBezTo>
                  <a:cubicBezTo>
                    <a:pt x="227" y="703"/>
                    <a:pt x="227" y="703"/>
                    <a:pt x="227" y="703"/>
                  </a:cubicBezTo>
                  <a:cubicBezTo>
                    <a:pt x="141" y="703"/>
                    <a:pt x="141" y="703"/>
                    <a:pt x="141" y="703"/>
                  </a:cubicBezTo>
                  <a:cubicBezTo>
                    <a:pt x="115" y="703"/>
                    <a:pt x="94" y="682"/>
                    <a:pt x="94" y="656"/>
                  </a:cubicBezTo>
                  <a:close/>
                  <a:moveTo>
                    <a:pt x="937" y="1406"/>
                  </a:moveTo>
                  <a:cubicBezTo>
                    <a:pt x="586" y="1406"/>
                    <a:pt x="586" y="1406"/>
                    <a:pt x="586" y="1406"/>
                  </a:cubicBezTo>
                  <a:cubicBezTo>
                    <a:pt x="586" y="938"/>
                    <a:pt x="586" y="938"/>
                    <a:pt x="586" y="938"/>
                  </a:cubicBezTo>
                  <a:cubicBezTo>
                    <a:pt x="937" y="938"/>
                    <a:pt x="937" y="938"/>
                    <a:pt x="937" y="938"/>
                  </a:cubicBezTo>
                  <a:lnTo>
                    <a:pt x="937" y="1406"/>
                  </a:lnTo>
                  <a:close/>
                  <a:moveTo>
                    <a:pt x="1266" y="1406"/>
                  </a:moveTo>
                  <a:cubicBezTo>
                    <a:pt x="984" y="1406"/>
                    <a:pt x="984" y="1406"/>
                    <a:pt x="984" y="1406"/>
                  </a:cubicBezTo>
                  <a:cubicBezTo>
                    <a:pt x="984" y="938"/>
                    <a:pt x="984" y="938"/>
                    <a:pt x="984" y="938"/>
                  </a:cubicBezTo>
                  <a:cubicBezTo>
                    <a:pt x="984" y="912"/>
                    <a:pt x="963" y="891"/>
                    <a:pt x="937" y="891"/>
                  </a:cubicBezTo>
                  <a:cubicBezTo>
                    <a:pt x="586" y="891"/>
                    <a:pt x="586" y="891"/>
                    <a:pt x="586" y="891"/>
                  </a:cubicBezTo>
                  <a:cubicBezTo>
                    <a:pt x="560" y="891"/>
                    <a:pt x="539" y="912"/>
                    <a:pt x="539" y="938"/>
                  </a:cubicBezTo>
                  <a:cubicBezTo>
                    <a:pt x="539" y="1406"/>
                    <a:pt x="539" y="1406"/>
                    <a:pt x="539" y="1406"/>
                  </a:cubicBezTo>
                  <a:cubicBezTo>
                    <a:pt x="234" y="1406"/>
                    <a:pt x="234" y="1406"/>
                    <a:pt x="234" y="1406"/>
                  </a:cubicBezTo>
                  <a:cubicBezTo>
                    <a:pt x="234" y="797"/>
                    <a:pt x="234" y="797"/>
                    <a:pt x="234" y="797"/>
                  </a:cubicBezTo>
                  <a:cubicBezTo>
                    <a:pt x="1266" y="797"/>
                    <a:pt x="1266" y="797"/>
                    <a:pt x="1266" y="797"/>
                  </a:cubicBezTo>
                  <a:lnTo>
                    <a:pt x="1266" y="1406"/>
                  </a:lnTo>
                  <a:close/>
                  <a:moveTo>
                    <a:pt x="1406" y="656"/>
                  </a:moveTo>
                  <a:cubicBezTo>
                    <a:pt x="1406" y="682"/>
                    <a:pt x="1385" y="703"/>
                    <a:pt x="1359" y="703"/>
                  </a:cubicBezTo>
                  <a:cubicBezTo>
                    <a:pt x="1273" y="703"/>
                    <a:pt x="1273" y="703"/>
                    <a:pt x="1273" y="703"/>
                  </a:cubicBezTo>
                  <a:cubicBezTo>
                    <a:pt x="1085" y="375"/>
                    <a:pt x="1085" y="375"/>
                    <a:pt x="1085" y="375"/>
                  </a:cubicBezTo>
                  <a:cubicBezTo>
                    <a:pt x="1219" y="375"/>
                    <a:pt x="1219" y="375"/>
                    <a:pt x="1219" y="375"/>
                  </a:cubicBezTo>
                  <a:cubicBezTo>
                    <a:pt x="1219" y="375"/>
                    <a:pt x="1219" y="375"/>
                    <a:pt x="1219" y="375"/>
                  </a:cubicBezTo>
                  <a:cubicBezTo>
                    <a:pt x="1234" y="375"/>
                    <a:pt x="1247" y="382"/>
                    <a:pt x="1256" y="394"/>
                  </a:cubicBezTo>
                  <a:cubicBezTo>
                    <a:pt x="1397" y="581"/>
                    <a:pt x="1397" y="581"/>
                    <a:pt x="1397" y="581"/>
                  </a:cubicBezTo>
                  <a:cubicBezTo>
                    <a:pt x="1403" y="589"/>
                    <a:pt x="1406" y="599"/>
                    <a:pt x="1406" y="609"/>
                  </a:cubicBezTo>
                  <a:lnTo>
                    <a:pt x="1406" y="656"/>
                  </a:lnTo>
                  <a:close/>
                </a:path>
              </a:pathLst>
            </a:custGeom>
            <a:ln/>
          </p:spPr>
          <p:style>
            <a:lnRef idx="3">
              <a:schemeClr val="lt1"/>
            </a:lnRef>
            <a:fillRef idx="1">
              <a:schemeClr val="accent5"/>
            </a:fillRef>
            <a:effectRef idx="1">
              <a:schemeClr val="accent5"/>
            </a:effectRef>
            <a:fontRef idx="minor">
              <a:schemeClr val="lt1"/>
            </a:fontRef>
          </p:style>
          <p:txBody>
            <a:bodyPr/>
            <a:lstStyle/>
            <a:p>
              <a:pPr eaLnBrk="1" hangingPunct="1">
                <a:defRPr/>
              </a:pPr>
              <a:endParaRPr lang="fr-FR"/>
            </a:p>
          </p:txBody>
        </p:sp>
      </p:grpSp>
      <p:grpSp>
        <p:nvGrpSpPr>
          <p:cNvPr id="5" name="Groupe 4"/>
          <p:cNvGrpSpPr/>
          <p:nvPr/>
        </p:nvGrpSpPr>
        <p:grpSpPr>
          <a:xfrm>
            <a:off x="11734800" y="3827463"/>
            <a:ext cx="4537075" cy="2873375"/>
            <a:chOff x="11734800" y="3827463"/>
            <a:chExt cx="4537075" cy="2873375"/>
          </a:xfrm>
        </p:grpSpPr>
        <p:sp>
          <p:nvSpPr>
            <p:cNvPr id="72" name="TextBox 13"/>
            <p:cNvSpPr txBox="1">
              <a:spLocks noChangeArrowheads="1"/>
            </p:cNvSpPr>
            <p:nvPr/>
          </p:nvSpPr>
          <p:spPr bwMode="auto">
            <a:xfrm>
              <a:off x="11734800" y="3827463"/>
              <a:ext cx="4537075" cy="126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2800" b="1" dirty="0">
                  <a:solidFill>
                    <a:schemeClr val="accent6"/>
                  </a:solidFill>
                  <a:latin typeface="Raleway Light" pitchFamily="-65" charset="0"/>
                </a:rPr>
                <a:t>Release 2 </a:t>
              </a:r>
            </a:p>
            <a:p>
              <a:pPr algn="ctr" eaLnBrk="1" hangingPunct="1"/>
              <a:r>
                <a:rPr lang="fr-FR" altLang="fr-FR" sz="2400" b="1" dirty="0">
                  <a:solidFill>
                    <a:schemeClr val="accent6"/>
                  </a:solidFill>
                  <a:latin typeface="Raleway Light" pitchFamily="-65" charset="0"/>
                </a:rPr>
                <a:t>« Gestion des commandes, </a:t>
              </a:r>
            </a:p>
            <a:p>
              <a:pPr algn="ctr" eaLnBrk="1" hangingPunct="1"/>
              <a:r>
                <a:rPr lang="fr-FR" altLang="fr-FR" sz="2400" b="1" dirty="0">
                  <a:solidFill>
                    <a:schemeClr val="accent6"/>
                  </a:solidFill>
                  <a:latin typeface="Raleway Light" pitchFamily="-65" charset="0"/>
                </a:rPr>
                <a:t>courses et </a:t>
              </a:r>
              <a:r>
                <a:rPr lang="fr-FR" altLang="fr-FR" sz="2400" b="1" dirty="0" smtClean="0">
                  <a:solidFill>
                    <a:schemeClr val="accent6"/>
                  </a:solidFill>
                  <a:latin typeface="Raleway Light" pitchFamily="-65" charset="0"/>
                </a:rPr>
                <a:t>paiements</a:t>
              </a:r>
              <a:r>
                <a:rPr lang="fr-FR" altLang="fr-FR" sz="2400" b="1" dirty="0">
                  <a:solidFill>
                    <a:schemeClr val="accent6"/>
                  </a:solidFill>
                  <a:latin typeface="Raleway Light" pitchFamily="-65" charset="0"/>
                </a:rPr>
                <a:t> »</a:t>
              </a:r>
              <a:endParaRPr lang="id-ID" altLang="fr-FR" sz="2400" b="1" dirty="0">
                <a:solidFill>
                  <a:schemeClr val="accent6"/>
                </a:solidFill>
                <a:latin typeface="Raleway Light" pitchFamily="-65" charset="0"/>
              </a:endParaRPr>
            </a:p>
          </p:txBody>
        </p:sp>
        <p:sp>
          <p:nvSpPr>
            <p:cNvPr id="80" name="Freeform 328"/>
            <p:cNvSpPr>
              <a:spLocks noChangeArrowheads="1"/>
            </p:cNvSpPr>
            <p:nvPr/>
          </p:nvSpPr>
          <p:spPr bwMode="auto">
            <a:xfrm>
              <a:off x="13123863" y="5657850"/>
              <a:ext cx="1608137" cy="1042988"/>
            </a:xfrm>
            <a:custGeom>
              <a:avLst/>
              <a:gdLst>
                <a:gd name="T0" fmla="*/ 990407 w 1564"/>
                <a:gd name="T1" fmla="*/ 1034159 h 871"/>
                <a:gd name="T2" fmla="*/ 763544 w 1564"/>
                <a:gd name="T3" fmla="*/ 1261335 h 871"/>
                <a:gd name="T4" fmla="*/ 990407 w 1564"/>
                <a:gd name="T5" fmla="*/ 1474948 h 871"/>
                <a:gd name="T6" fmla="*/ 1202032 w 1564"/>
                <a:gd name="T7" fmla="*/ 1261335 h 871"/>
                <a:gd name="T8" fmla="*/ 990407 w 1564"/>
                <a:gd name="T9" fmla="*/ 1034159 h 871"/>
                <a:gd name="T10" fmla="*/ 990407 w 1564"/>
                <a:gd name="T11" fmla="*/ 1374922 h 871"/>
                <a:gd name="T12" fmla="*/ 876976 w 1564"/>
                <a:gd name="T13" fmla="*/ 1261335 h 871"/>
                <a:gd name="T14" fmla="*/ 990407 w 1564"/>
                <a:gd name="T15" fmla="*/ 1147747 h 871"/>
                <a:gd name="T16" fmla="*/ 1088601 w 1564"/>
                <a:gd name="T17" fmla="*/ 1261335 h 871"/>
                <a:gd name="T18" fmla="*/ 990407 w 1564"/>
                <a:gd name="T19" fmla="*/ 1374922 h 871"/>
                <a:gd name="T20" fmla="*/ 2646164 w 1564"/>
                <a:gd name="T21" fmla="*/ 879883 h 871"/>
                <a:gd name="T22" fmla="*/ 2646164 w 1564"/>
                <a:gd name="T23" fmla="*/ 1105363 h 871"/>
                <a:gd name="T24" fmla="*/ 2547970 w 1564"/>
                <a:gd name="T25" fmla="*/ 1218951 h 871"/>
                <a:gd name="T26" fmla="*/ 2419302 w 1564"/>
                <a:gd name="T27" fmla="*/ 1218951 h 871"/>
                <a:gd name="T28" fmla="*/ 2136570 w 1564"/>
                <a:gd name="T29" fmla="*/ 964650 h 871"/>
                <a:gd name="T30" fmla="*/ 1853839 w 1564"/>
                <a:gd name="T31" fmla="*/ 1218951 h 871"/>
                <a:gd name="T32" fmla="*/ 1273138 w 1564"/>
                <a:gd name="T33" fmla="*/ 1218951 h 871"/>
                <a:gd name="T34" fmla="*/ 990407 w 1564"/>
                <a:gd name="T35" fmla="*/ 964650 h 871"/>
                <a:gd name="T36" fmla="*/ 692438 w 1564"/>
                <a:gd name="T37" fmla="*/ 1218951 h 871"/>
                <a:gd name="T38" fmla="*/ 551919 w 1564"/>
                <a:gd name="T39" fmla="*/ 1218951 h 871"/>
                <a:gd name="T40" fmla="*/ 452032 w 1564"/>
                <a:gd name="T41" fmla="*/ 1105363 h 871"/>
                <a:gd name="T42" fmla="*/ 452032 w 1564"/>
                <a:gd name="T43" fmla="*/ 879883 h 871"/>
                <a:gd name="T44" fmla="*/ 2646164 w 1564"/>
                <a:gd name="T45" fmla="*/ 879883 h 871"/>
                <a:gd name="T46" fmla="*/ 2136570 w 1564"/>
                <a:gd name="T47" fmla="*/ 1034159 h 871"/>
                <a:gd name="T48" fmla="*/ 1909708 w 1564"/>
                <a:gd name="T49" fmla="*/ 1261335 h 871"/>
                <a:gd name="T50" fmla="*/ 2136570 w 1564"/>
                <a:gd name="T51" fmla="*/ 1474948 h 871"/>
                <a:gd name="T52" fmla="*/ 2363432 w 1564"/>
                <a:gd name="T53" fmla="*/ 1261335 h 871"/>
                <a:gd name="T54" fmla="*/ 2136570 w 1564"/>
                <a:gd name="T55" fmla="*/ 1034159 h 871"/>
                <a:gd name="T56" fmla="*/ 2136570 w 1564"/>
                <a:gd name="T57" fmla="*/ 1374922 h 871"/>
                <a:gd name="T58" fmla="*/ 2023139 w 1564"/>
                <a:gd name="T59" fmla="*/ 1261335 h 871"/>
                <a:gd name="T60" fmla="*/ 2136570 w 1564"/>
                <a:gd name="T61" fmla="*/ 1147747 h 871"/>
                <a:gd name="T62" fmla="*/ 2250001 w 1564"/>
                <a:gd name="T63" fmla="*/ 1261335 h 871"/>
                <a:gd name="T64" fmla="*/ 2136570 w 1564"/>
                <a:gd name="T65" fmla="*/ 1374922 h 871"/>
                <a:gd name="T66" fmla="*/ 2603839 w 1564"/>
                <a:gd name="T67" fmla="*/ 637449 h 871"/>
                <a:gd name="T68" fmla="*/ 2192439 w 1564"/>
                <a:gd name="T69" fmla="*/ 227176 h 871"/>
                <a:gd name="T70" fmla="*/ 2080701 w 1564"/>
                <a:gd name="T71" fmla="*/ 184792 h 871"/>
                <a:gd name="T72" fmla="*/ 1882620 w 1564"/>
                <a:gd name="T73" fmla="*/ 184792 h 871"/>
                <a:gd name="T74" fmla="*/ 1882620 w 1564"/>
                <a:gd name="T75" fmla="*/ 100025 h 871"/>
                <a:gd name="T76" fmla="*/ 1769188 w 1564"/>
                <a:gd name="T77" fmla="*/ 0 h 871"/>
                <a:gd name="T78" fmla="*/ 551919 w 1564"/>
                <a:gd name="T79" fmla="*/ 0 h 871"/>
                <a:gd name="T80" fmla="*/ 452032 w 1564"/>
                <a:gd name="T81" fmla="*/ 100025 h 871"/>
                <a:gd name="T82" fmla="*/ 452032 w 1564"/>
                <a:gd name="T83" fmla="*/ 127151 h 871"/>
                <a:gd name="T84" fmla="*/ 13544 w 1564"/>
                <a:gd name="T85" fmla="*/ 171230 h 871"/>
                <a:gd name="T86" fmla="*/ 777088 w 1564"/>
                <a:gd name="T87" fmla="*/ 269559 h 871"/>
                <a:gd name="T88" fmla="*/ 0 w 1564"/>
                <a:gd name="T89" fmla="*/ 354327 h 871"/>
                <a:gd name="T90" fmla="*/ 777088 w 1564"/>
                <a:gd name="T91" fmla="*/ 454352 h 871"/>
                <a:gd name="T92" fmla="*/ 0 w 1564"/>
                <a:gd name="T93" fmla="*/ 523861 h 871"/>
                <a:gd name="T94" fmla="*/ 452032 w 1564"/>
                <a:gd name="T95" fmla="*/ 610323 h 871"/>
                <a:gd name="T96" fmla="*/ 452032 w 1564"/>
                <a:gd name="T97" fmla="*/ 822241 h 871"/>
                <a:gd name="T98" fmla="*/ 2646164 w 1564"/>
                <a:gd name="T99" fmla="*/ 822241 h 871"/>
                <a:gd name="T100" fmla="*/ 2646164 w 1564"/>
                <a:gd name="T101" fmla="*/ 737474 h 871"/>
                <a:gd name="T102" fmla="*/ 2603839 w 1564"/>
                <a:gd name="T103" fmla="*/ 637449 h 871"/>
                <a:gd name="T104" fmla="*/ 2419302 w 1564"/>
                <a:gd name="T105" fmla="*/ 652707 h 871"/>
                <a:gd name="T106" fmla="*/ 2023139 w 1564"/>
                <a:gd name="T107" fmla="*/ 652707 h 871"/>
                <a:gd name="T108" fmla="*/ 1994358 w 1564"/>
                <a:gd name="T109" fmla="*/ 637449 h 871"/>
                <a:gd name="T110" fmla="*/ 1994358 w 1564"/>
                <a:gd name="T111" fmla="*/ 327201 h 871"/>
                <a:gd name="T112" fmla="*/ 2023139 w 1564"/>
                <a:gd name="T113" fmla="*/ 311943 h 871"/>
                <a:gd name="T114" fmla="*/ 2094245 w 1564"/>
                <a:gd name="T115" fmla="*/ 311943 h 871"/>
                <a:gd name="T116" fmla="*/ 2107789 w 1564"/>
                <a:gd name="T117" fmla="*/ 311943 h 871"/>
                <a:gd name="T118" fmla="*/ 2434539 w 1564"/>
                <a:gd name="T119" fmla="*/ 623886 h 871"/>
                <a:gd name="T120" fmla="*/ 2419302 w 1564"/>
                <a:gd name="T121" fmla="*/ 652707 h 871"/>
                <a:gd name="T122" fmla="*/ 2419302 w 1564"/>
                <a:gd name="T123" fmla="*/ 652707 h 871"/>
                <a:gd name="T124" fmla="*/ 2419302 w 1564"/>
                <a:gd name="T125" fmla="*/ 652707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wrap="none" lIns="243852" tIns="121926" rIns="243852" bIns="121926" anchor="ctr"/>
            <a:lstStyle/>
            <a:p>
              <a:pPr eaLnBrk="1" hangingPunct="1">
                <a:defRPr/>
              </a:pPr>
              <a:endParaRPr lang="fr-FR"/>
            </a:p>
          </p:txBody>
        </p:sp>
      </p:grpSp>
    </p:spTree>
    <p:extLst>
      <p:ext uri="{BB962C8B-B14F-4D97-AF65-F5344CB8AC3E}">
        <p14:creationId xmlns:p14="http://schemas.microsoft.com/office/powerpoint/2010/main" xmlns="" val="24056931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1+#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1+#ppt_w/2"/>
                                          </p:val>
                                        </p:tav>
                                        <p:tav tm="100000">
                                          <p:val>
                                            <p:strVal val="#ppt_x"/>
                                          </p:val>
                                        </p:tav>
                                      </p:tavLst>
                                    </p:anim>
                                    <p:anim calcmode="lin" valueType="num">
                                      <p:cBhvr additive="base">
                                        <p:cTn id="23" dur="10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1+#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fill="hold"/>
                                        <p:tgtEl>
                                          <p:spTgt spid="7"/>
                                        </p:tgtEl>
                                        <p:attrNameLst>
                                          <p:attrName>ppt_x</p:attrName>
                                        </p:attrNameLst>
                                      </p:cBhvr>
                                      <p:tavLst>
                                        <p:tav tm="0">
                                          <p:val>
                                            <p:strVal val="1+#ppt_w/2"/>
                                          </p:val>
                                        </p:tav>
                                        <p:tav tm="100000">
                                          <p:val>
                                            <p:strVal val="#ppt_x"/>
                                          </p:val>
                                        </p:tav>
                                      </p:tavLst>
                                    </p:anim>
                                    <p:anim calcmode="lin" valueType="num">
                                      <p:cBhvr additive="base">
                                        <p:cTn id="33"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8019019"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d’accès</a:t>
            </a:r>
          </a:p>
          <a:p>
            <a:pPr eaLnBrk="1" hangingPunct="1"/>
            <a:endParaRPr lang="id-ID" altLang="fr-FR" b="1" dirty="0">
              <a:solidFill>
                <a:schemeClr val="accent1"/>
              </a:solidFill>
              <a:latin typeface="Raleway Light" pitchFamily="-65" charset="0"/>
            </a:endParaRPr>
          </a:p>
        </p:txBody>
      </p:sp>
      <p:pic>
        <p:nvPicPr>
          <p:cNvPr id="5" name="Imag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170422" y="2307431"/>
            <a:ext cx="9602328" cy="9244880"/>
          </a:xfrm>
          <a:prstGeom prst="rect">
            <a:avLst/>
          </a:prstGeom>
        </p:spPr>
      </p:pic>
      <p:sp>
        <p:nvSpPr>
          <p:cNvPr id="29" name="TextBox 13"/>
          <p:cNvSpPr txBox="1">
            <a:spLocks noChangeArrowheads="1"/>
          </p:cNvSpPr>
          <p:nvPr/>
        </p:nvSpPr>
        <p:spPr bwMode="auto">
          <a:xfrm>
            <a:off x="1695450" y="2661484"/>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Analyse ( Diagramme des cas d’utilisation )</a:t>
            </a:r>
          </a:p>
        </p:txBody>
      </p:sp>
      <p:grpSp>
        <p:nvGrpSpPr>
          <p:cNvPr id="10" name="Groupe 9"/>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22424" y="261256"/>
              <a:ext cx="13935636" cy="13416880"/>
            </a:xfrm>
            <a:prstGeom prst="rect">
              <a:avLst/>
            </a:prstGeom>
          </p:spPr>
        </p:pic>
      </p:grpSp>
    </p:spTree>
    <p:extLst>
      <p:ext uri="{BB962C8B-B14F-4D97-AF65-F5344CB8AC3E}">
        <p14:creationId xmlns:p14="http://schemas.microsoft.com/office/powerpoint/2010/main" xmlns="" val="20562296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8019019"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d’accès</a:t>
            </a:r>
          </a:p>
          <a:p>
            <a:pPr eaLnBrk="1" hangingPunct="1"/>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95450" y="2661484"/>
            <a:ext cx="1086231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Analyse ( Diagramme de séquence système scénario : s’authentifier )</a:t>
            </a:r>
          </a:p>
        </p:txBody>
      </p:sp>
      <p:pic>
        <p:nvPicPr>
          <p:cNvPr id="2" name="Imag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333042" y="1784350"/>
            <a:ext cx="8489806" cy="10863380"/>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19337" y="-164566"/>
              <a:ext cx="11027410" cy="14110446"/>
            </a:xfrm>
            <a:prstGeom prst="rect">
              <a:avLst/>
            </a:prstGeom>
          </p:spPr>
        </p:pic>
      </p:grpSp>
    </p:spTree>
    <p:extLst>
      <p:ext uri="{BB962C8B-B14F-4D97-AF65-F5344CB8AC3E}">
        <p14:creationId xmlns:p14="http://schemas.microsoft.com/office/powerpoint/2010/main" xmlns="" val="13295093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57546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d’accès</a:t>
            </a:r>
            <a:endParaRPr lang="id-ID" altLang="fr-FR" b="1" dirty="0">
              <a:solidFill>
                <a:schemeClr val="accent1"/>
              </a:solidFill>
              <a:latin typeface="Raleway Light" pitchFamily="-65" charset="0"/>
            </a:endParaRPr>
          </a:p>
        </p:txBody>
      </p:sp>
      <p:grpSp>
        <p:nvGrpSpPr>
          <p:cNvPr id="11" name="Groupe 10"/>
          <p:cNvGrpSpPr/>
          <p:nvPr/>
        </p:nvGrpSpPr>
        <p:grpSpPr>
          <a:xfrm>
            <a:off x="2675640" y="4160018"/>
            <a:ext cx="18604894" cy="6851349"/>
            <a:chOff x="2675640" y="4160018"/>
            <a:chExt cx="18604894" cy="6851349"/>
          </a:xfrm>
        </p:grpSpPr>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26308" y="8188830"/>
              <a:ext cx="5318546" cy="2716020"/>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675640" y="8348825"/>
              <a:ext cx="6240596" cy="2662542"/>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675640" y="4221432"/>
              <a:ext cx="5240564" cy="2672112"/>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004290" y="4168718"/>
              <a:ext cx="5240564" cy="266254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766442" y="4160018"/>
              <a:ext cx="4514092" cy="6744832"/>
            </a:xfrm>
            <a:prstGeom prst="rect">
              <a:avLst/>
            </a:prstGeom>
          </p:spPr>
        </p:pic>
      </p:grpSp>
      <p:sp>
        <p:nvSpPr>
          <p:cNvPr id="7" name="ZoneTexte 6"/>
          <p:cNvSpPr txBox="1"/>
          <p:nvPr/>
        </p:nvSpPr>
        <p:spPr>
          <a:xfrm>
            <a:off x="1700213" y="2669542"/>
            <a:ext cx="5619750" cy="1077218"/>
          </a:xfrm>
          <a:prstGeom prst="rect">
            <a:avLst/>
          </a:prstGeom>
          <a:noFill/>
        </p:spPr>
        <p:txBody>
          <a:bodyPr wrap="square" rtlCol="0">
            <a:spAutoFit/>
          </a:bodyPr>
          <a:lstStyle/>
          <a:p>
            <a:r>
              <a:rPr lang="fr-FR" altLang="fr-FR" sz="2800" b="1" dirty="0">
                <a:solidFill>
                  <a:schemeClr val="accent6"/>
                </a:solidFill>
                <a:latin typeface="Raleway Light" pitchFamily="-65" charset="0"/>
              </a:rPr>
              <a:t>Réalisation</a:t>
            </a:r>
            <a:endParaRPr lang="id-ID" altLang="fr-FR" sz="2800" b="1" dirty="0">
              <a:solidFill>
                <a:schemeClr val="accent6"/>
              </a:solidFill>
              <a:latin typeface="Raleway Light" pitchFamily="-65" charset="0"/>
            </a:endParaRPr>
          </a:p>
          <a:p>
            <a:endParaRPr lang="fr-FR" dirty="0"/>
          </a:p>
        </p:txBody>
      </p:sp>
    </p:spTree>
    <p:extLst>
      <p:ext uri="{BB962C8B-B14F-4D97-AF65-F5344CB8AC3E}">
        <p14:creationId xmlns:p14="http://schemas.microsoft.com/office/powerpoint/2010/main" xmlns="" val="17787979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886" y="-424543"/>
            <a:ext cx="25497944" cy="146304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420" y="1324070"/>
              <a:ext cx="24795300" cy="12642880"/>
            </a:xfrm>
            <a:prstGeom prst="rect">
              <a:avLst/>
            </a:prstGeom>
            <a:ln w="57150">
              <a:solidFill>
                <a:schemeClr val="bg1"/>
              </a:solidFill>
            </a:ln>
          </p:spPr>
        </p:pic>
        <p:sp>
          <p:nvSpPr>
            <p:cNvPr id="5" name="ZoneTexte 4"/>
            <p:cNvSpPr txBox="1"/>
            <p:nvPr/>
          </p:nvSpPr>
          <p:spPr>
            <a:xfrm>
              <a:off x="424543" y="237309"/>
              <a:ext cx="23611114" cy="1015663"/>
            </a:xfrm>
            <a:prstGeom prst="rect">
              <a:avLst/>
            </a:prstGeom>
            <a:noFill/>
          </p:spPr>
          <p:txBody>
            <a:bodyPr wrap="square" rtlCol="0">
              <a:spAutoFit/>
            </a:bodyPr>
            <a:lstStyle/>
            <a:p>
              <a:pPr algn="ctr"/>
              <a:r>
                <a:rPr lang="fr-FR" sz="6000" b="1" dirty="0" smtClean="0">
                  <a:solidFill>
                    <a:schemeClr val="bg1"/>
                  </a:solidFill>
                </a:rPr>
                <a:t>Interface de « Création de compte » </a:t>
              </a:r>
              <a:endParaRPr lang="fr-FR" sz="6000" b="1" dirty="0">
                <a:solidFill>
                  <a:schemeClr val="bg1"/>
                </a:solidFill>
              </a:endParaRPr>
            </a:p>
          </p:txBody>
        </p:sp>
      </p:grpSp>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23</a:t>
            </a:r>
            <a:endParaRPr lang="fr-FR" sz="2800" b="1" dirty="0">
              <a:solidFill>
                <a:schemeClr val="bg2"/>
              </a:solidFill>
            </a:endParaRPr>
          </a:p>
        </p:txBody>
      </p:sp>
    </p:spTree>
    <p:extLst>
      <p:ext uri="{BB962C8B-B14F-4D97-AF65-F5344CB8AC3E}">
        <p14:creationId xmlns:p14="http://schemas.microsoft.com/office/powerpoint/2010/main" xmlns="" val="410265273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02771" y="-435428"/>
            <a:ext cx="25497944" cy="14630400"/>
            <a:chOff x="-402771" y="-435428"/>
            <a:chExt cx="25497944" cy="14630400"/>
          </a:xfrm>
        </p:grpSpPr>
        <p:sp>
          <p:nvSpPr>
            <p:cNvPr id="3" name="Rectangle 2"/>
            <p:cNvSpPr/>
            <p:nvPr/>
          </p:nvSpPr>
          <p:spPr>
            <a:xfrm>
              <a:off x="-402771" y="-435428"/>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576943" y="95796"/>
              <a:ext cx="23611114" cy="1015663"/>
            </a:xfrm>
            <a:prstGeom prst="rect">
              <a:avLst/>
            </a:prstGeom>
            <a:noFill/>
          </p:spPr>
          <p:txBody>
            <a:bodyPr wrap="square" rtlCol="0">
              <a:spAutoFit/>
            </a:bodyPr>
            <a:lstStyle/>
            <a:p>
              <a:pPr algn="ctr"/>
              <a:r>
                <a:rPr lang="fr-FR" sz="6000" b="1" dirty="0" smtClean="0">
                  <a:solidFill>
                    <a:schemeClr val="bg1"/>
                  </a:solidFill>
                </a:rPr>
                <a:t>Interface de « Connexion »</a:t>
              </a:r>
              <a:endParaRPr lang="fr-FR" sz="6000" b="1" dirty="0">
                <a:solidFill>
                  <a:schemeClr val="bg1"/>
                </a:solidFill>
              </a:endParaRPr>
            </a:p>
          </p:txBody>
        </p:sp>
        <p:pic>
          <p:nvPicPr>
            <p:cNvPr id="5" name="Imag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4437" y="1324327"/>
              <a:ext cx="24923974" cy="12662982"/>
            </a:xfrm>
            <a:prstGeom prst="rect">
              <a:avLst/>
            </a:prstGeom>
            <a:ln w="57150">
              <a:solidFill>
                <a:schemeClr val="bg1"/>
              </a:solidFill>
            </a:ln>
          </p:spPr>
        </p:pic>
      </p:grpSp>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24</a:t>
            </a:r>
            <a:endParaRPr lang="fr-FR" sz="2800" b="1" dirty="0">
              <a:solidFill>
                <a:schemeClr val="bg2"/>
              </a:solidFill>
            </a:endParaRPr>
          </a:p>
        </p:txBody>
      </p:sp>
    </p:spTree>
    <p:extLst>
      <p:ext uri="{BB962C8B-B14F-4D97-AF65-F5344CB8AC3E}">
        <p14:creationId xmlns:p14="http://schemas.microsoft.com/office/powerpoint/2010/main" xmlns="" val="239670102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402771" y="-435428"/>
            <a:ext cx="25497944" cy="14630400"/>
            <a:chOff x="-402771" y="-435428"/>
            <a:chExt cx="25497944" cy="14630400"/>
          </a:xfrm>
        </p:grpSpPr>
        <p:sp>
          <p:nvSpPr>
            <p:cNvPr id="3" name="Rectangle 2"/>
            <p:cNvSpPr/>
            <p:nvPr/>
          </p:nvSpPr>
          <p:spPr>
            <a:xfrm>
              <a:off x="-402771" y="-435428"/>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576943" y="95796"/>
              <a:ext cx="23611114" cy="1015663"/>
            </a:xfrm>
            <a:prstGeom prst="rect">
              <a:avLst/>
            </a:prstGeom>
            <a:noFill/>
          </p:spPr>
          <p:txBody>
            <a:bodyPr wrap="square" rtlCol="0">
              <a:spAutoFit/>
            </a:bodyPr>
            <a:lstStyle/>
            <a:p>
              <a:pPr algn="ctr"/>
              <a:r>
                <a:rPr lang="fr-FR" sz="6000" b="1" dirty="0" smtClean="0">
                  <a:solidFill>
                    <a:schemeClr val="bg1"/>
                  </a:solidFill>
                </a:rPr>
                <a:t>Interface de « Récupérer mot de passe oublié »</a:t>
              </a:r>
              <a:endParaRPr lang="fr-FR" sz="6000" b="1"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53417" y="3129592"/>
              <a:ext cx="18919098" cy="8071808"/>
            </a:xfrm>
            <a:prstGeom prst="rect">
              <a:avLst/>
            </a:prstGeom>
          </p:spPr>
        </p:pic>
        <p:cxnSp>
          <p:nvCxnSpPr>
            <p:cNvPr id="10" name="Connecteur droit 9"/>
            <p:cNvCxnSpPr/>
            <p:nvPr/>
          </p:nvCxnSpPr>
          <p:spPr>
            <a:xfrm>
              <a:off x="-402771" y="1307401"/>
              <a:ext cx="25497944"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 name="Larme 6"/>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25</a:t>
            </a:r>
            <a:endParaRPr lang="fr-FR" sz="2800" b="1" dirty="0">
              <a:solidFill>
                <a:schemeClr val="bg2"/>
              </a:solidFill>
            </a:endParaRPr>
          </a:p>
        </p:txBody>
      </p:sp>
    </p:spTree>
    <p:extLst>
      <p:ext uri="{BB962C8B-B14F-4D97-AF65-F5344CB8AC3E}">
        <p14:creationId xmlns:p14="http://schemas.microsoft.com/office/powerpoint/2010/main" xmlns="" val="244011850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402771" y="-435428"/>
            <a:ext cx="25497944" cy="14630400"/>
            <a:chOff x="-402771" y="-435428"/>
            <a:chExt cx="25497944" cy="14630400"/>
          </a:xfrm>
        </p:grpSpPr>
        <p:sp>
          <p:nvSpPr>
            <p:cNvPr id="4" name="Rectangle 3"/>
            <p:cNvSpPr/>
            <p:nvPr/>
          </p:nvSpPr>
          <p:spPr>
            <a:xfrm>
              <a:off x="-402771" y="-435428"/>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576943" y="95796"/>
              <a:ext cx="23611114" cy="1015663"/>
            </a:xfrm>
            <a:prstGeom prst="rect">
              <a:avLst/>
            </a:prstGeom>
            <a:noFill/>
          </p:spPr>
          <p:txBody>
            <a:bodyPr wrap="square" rtlCol="0">
              <a:spAutoFit/>
            </a:bodyPr>
            <a:lstStyle/>
            <a:p>
              <a:pPr algn="ctr"/>
              <a:r>
                <a:rPr lang="fr-FR" sz="6000" b="1" dirty="0" smtClean="0">
                  <a:solidFill>
                    <a:schemeClr val="bg1"/>
                  </a:solidFill>
                </a:rPr>
                <a:t>Interface de «Activation / Désactivation de compte »</a:t>
              </a:r>
              <a:endParaRPr lang="fr-FR" sz="6000" b="1" dirty="0">
                <a:solidFill>
                  <a:schemeClr val="bg1"/>
                </a:solidFill>
              </a:endParaRPr>
            </a:p>
          </p:txBody>
        </p:sp>
        <p:cxnSp>
          <p:nvCxnSpPr>
            <p:cNvPr id="7" name="Connecteur droit 6"/>
            <p:cNvCxnSpPr/>
            <p:nvPr/>
          </p:nvCxnSpPr>
          <p:spPr>
            <a:xfrm>
              <a:off x="-402771" y="1307401"/>
              <a:ext cx="25497944"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05361" y="1752678"/>
            <a:ext cx="7766928" cy="11605132"/>
          </a:xfrm>
          <a:prstGeom prst="rect">
            <a:avLst/>
          </a:prstGeom>
        </p:spPr>
      </p:pic>
      <p:sp>
        <p:nvSpPr>
          <p:cNvPr id="9" name="Larme 8"/>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26</a:t>
            </a:r>
            <a:endParaRPr lang="fr-FR" sz="2800" b="1" dirty="0">
              <a:solidFill>
                <a:schemeClr val="bg2"/>
              </a:solidFill>
            </a:endParaRPr>
          </a:p>
        </p:txBody>
      </p:sp>
    </p:spTree>
    <p:extLst>
      <p:ext uri="{BB962C8B-B14F-4D97-AF65-F5344CB8AC3E}">
        <p14:creationId xmlns:p14="http://schemas.microsoft.com/office/powerpoint/2010/main" xmlns="" val="307248448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990626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 profil et des utilisateurs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Analyse ( Diagramme des cas d’utilisation )</a:t>
            </a:r>
          </a:p>
        </p:txBody>
      </p:sp>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395861" y="3001323"/>
            <a:ext cx="10598460" cy="9783194"/>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22424" y="261256"/>
              <a:ext cx="13935636" cy="13416880"/>
            </a:xfrm>
            <a:prstGeom prst="rect">
              <a:avLst/>
            </a:prstGeom>
          </p:spPr>
        </p:pic>
        <p:pic>
          <p:nvPicPr>
            <p:cNvPr id="23" name="Imag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68014" y="80464"/>
              <a:ext cx="14943082" cy="13793614"/>
            </a:xfrm>
            <a:prstGeom prst="rect">
              <a:avLst/>
            </a:prstGeom>
          </p:spPr>
        </p:pic>
      </p:grpSp>
    </p:spTree>
    <p:extLst>
      <p:ext uri="{BB962C8B-B14F-4D97-AF65-F5344CB8AC3E}">
        <p14:creationId xmlns:p14="http://schemas.microsoft.com/office/powerpoint/2010/main" xmlns="" val="32877196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94122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 profil et d’utilisateurs</a:t>
            </a:r>
            <a:endParaRPr lang="id-ID" altLang="fr-FR" b="1" dirty="0">
              <a:solidFill>
                <a:schemeClr val="accent1"/>
              </a:solidFill>
              <a:latin typeface="Raleway Light" pitchFamily="-65" charset="0"/>
            </a:endParaRPr>
          </a:p>
        </p:txBody>
      </p:sp>
      <p:grpSp>
        <p:nvGrpSpPr>
          <p:cNvPr id="13" name="Groupe 12"/>
          <p:cNvGrpSpPr/>
          <p:nvPr/>
        </p:nvGrpSpPr>
        <p:grpSpPr>
          <a:xfrm>
            <a:off x="4583112" y="4000479"/>
            <a:ext cx="15559372" cy="7608430"/>
            <a:chOff x="3701371" y="4000479"/>
            <a:chExt cx="15559372" cy="7608430"/>
          </a:xfrm>
        </p:grpSpPr>
        <p:pic>
          <p:nvPicPr>
            <p:cNvPr id="7" name="Imag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497055" y="8226943"/>
              <a:ext cx="6646640" cy="3381966"/>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701371" y="4000479"/>
              <a:ext cx="6581324" cy="3351108"/>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497055" y="4000479"/>
              <a:ext cx="6763688" cy="3451572"/>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701371" y="8237744"/>
              <a:ext cx="6581324" cy="3343892"/>
            </a:xfrm>
            <a:prstGeom prst="rect">
              <a:avLst/>
            </a:prstGeom>
          </p:spPr>
        </p:pic>
      </p:grpSp>
      <p:sp>
        <p:nvSpPr>
          <p:cNvPr id="2" name="ZoneTexte 1"/>
          <p:cNvSpPr txBox="1"/>
          <p:nvPr/>
        </p:nvSpPr>
        <p:spPr>
          <a:xfrm>
            <a:off x="1652588" y="2695222"/>
            <a:ext cx="6348412" cy="523220"/>
          </a:xfrm>
          <a:prstGeom prst="rect">
            <a:avLst/>
          </a:prstGeom>
          <a:noFill/>
        </p:spPr>
        <p:txBody>
          <a:bodyPr wrap="square" rtlCol="0">
            <a:spAutoFit/>
          </a:bodyPr>
          <a:lstStyle/>
          <a:p>
            <a:r>
              <a:rPr lang="fr-FR" sz="2800" b="1" dirty="0" smtClean="0">
                <a:solidFill>
                  <a:schemeClr val="accent6"/>
                </a:solidFill>
              </a:rPr>
              <a:t>Réalisation</a:t>
            </a:r>
            <a:endParaRPr lang="fr-FR" sz="2800" b="1" dirty="0">
              <a:solidFill>
                <a:schemeClr val="accent6"/>
              </a:solidFill>
            </a:endParaRPr>
          </a:p>
        </p:txBody>
      </p:sp>
    </p:spTree>
    <p:extLst>
      <p:ext uri="{BB962C8B-B14F-4D97-AF65-F5344CB8AC3E}">
        <p14:creationId xmlns:p14="http://schemas.microsoft.com/office/powerpoint/2010/main" xmlns="" val="32247413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391886" y="-424543"/>
            <a:ext cx="25497944" cy="146304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4543" y="141057"/>
              <a:ext cx="23611114" cy="1015663"/>
            </a:xfrm>
            <a:prstGeom prst="rect">
              <a:avLst/>
            </a:prstGeom>
            <a:noFill/>
          </p:spPr>
          <p:txBody>
            <a:bodyPr wrap="square" rtlCol="0">
              <a:spAutoFit/>
            </a:bodyPr>
            <a:lstStyle/>
            <a:p>
              <a:pPr algn="ctr"/>
              <a:r>
                <a:rPr lang="fr-FR" sz="6000" b="1" dirty="0" smtClean="0">
                  <a:solidFill>
                    <a:schemeClr val="bg1"/>
                  </a:solidFill>
                </a:rPr>
                <a:t>Interface de « Gestion de profil » </a:t>
              </a:r>
              <a:endParaRPr lang="fr-FR" sz="6000" b="1"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175" y="1352618"/>
              <a:ext cx="24480000" cy="12464836"/>
            </a:xfrm>
            <a:prstGeom prst="rect">
              <a:avLst/>
            </a:prstGeom>
            <a:ln w="57150">
              <a:solidFill>
                <a:schemeClr val="bg2"/>
              </a:solidFill>
            </a:ln>
          </p:spPr>
        </p:pic>
      </p:grpSp>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28</a:t>
            </a:r>
            <a:endParaRPr lang="fr-FR" sz="2800" b="1" dirty="0">
              <a:solidFill>
                <a:schemeClr val="bg2"/>
              </a:solidFill>
            </a:endParaRPr>
          </a:p>
        </p:txBody>
      </p:sp>
    </p:spTree>
    <p:extLst>
      <p:ext uri="{BB962C8B-B14F-4D97-AF65-F5344CB8AC3E}">
        <p14:creationId xmlns:p14="http://schemas.microsoft.com/office/powerpoint/2010/main" xmlns="" val="414596734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067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2" name="Groupe 1"/>
          <p:cNvGrpSpPr/>
          <p:nvPr/>
        </p:nvGrpSpPr>
        <p:grpSpPr>
          <a:xfrm>
            <a:off x="8003421" y="4110038"/>
            <a:ext cx="8473995" cy="3552030"/>
            <a:chOff x="8429411" y="4110038"/>
            <a:chExt cx="8473995" cy="3552030"/>
          </a:xfrm>
        </p:grpSpPr>
        <p:sp>
          <p:nvSpPr>
            <p:cNvPr id="4" name="Freeform 79"/>
            <p:cNvSpPr>
              <a:spLocks noChangeArrowheads="1"/>
            </p:cNvSpPr>
            <p:nvPr/>
          </p:nvSpPr>
          <p:spPr bwMode="auto">
            <a:xfrm>
              <a:off x="11643264" y="4110038"/>
              <a:ext cx="2012950" cy="1887537"/>
            </a:xfrm>
            <a:custGeom>
              <a:avLst/>
              <a:gdLst>
                <a:gd name="T0" fmla="*/ 286865 w 479"/>
                <a:gd name="T1" fmla="*/ 0 h 479"/>
                <a:gd name="T2" fmla="*/ 286865 w 479"/>
                <a:gd name="T3" fmla="*/ 0 h 479"/>
                <a:gd name="T4" fmla="*/ 0 w 479"/>
                <a:gd name="T5" fmla="*/ 286865 h 479"/>
                <a:gd name="T6" fmla="*/ 286865 w 479"/>
                <a:gd name="T7" fmla="*/ 573730 h 479"/>
                <a:gd name="T8" fmla="*/ 573730 w 479"/>
                <a:gd name="T9" fmla="*/ 286865 h 479"/>
                <a:gd name="T10" fmla="*/ 286865 w 479"/>
                <a:gd name="T11" fmla="*/ 0 h 479"/>
                <a:gd name="T12" fmla="*/ 531720 w 479"/>
                <a:gd name="T13" fmla="*/ 286865 h 479"/>
                <a:gd name="T14" fmla="*/ 531720 w 479"/>
                <a:gd name="T15" fmla="*/ 286865 h 479"/>
                <a:gd name="T16" fmla="*/ 478908 w 479"/>
                <a:gd name="T17" fmla="*/ 435699 h 479"/>
                <a:gd name="T18" fmla="*/ 468106 w 479"/>
                <a:gd name="T19" fmla="*/ 393689 h 479"/>
                <a:gd name="T20" fmla="*/ 478908 w 479"/>
                <a:gd name="T21" fmla="*/ 308470 h 479"/>
                <a:gd name="T22" fmla="*/ 446501 w 479"/>
                <a:gd name="T23" fmla="*/ 244855 h 479"/>
                <a:gd name="T24" fmla="*/ 382887 w 479"/>
                <a:gd name="T25" fmla="*/ 213648 h 479"/>
                <a:gd name="T26" fmla="*/ 415294 w 479"/>
                <a:gd name="T27" fmla="*/ 105624 h 479"/>
                <a:gd name="T28" fmla="*/ 351680 w 479"/>
                <a:gd name="T29" fmla="*/ 74417 h 479"/>
                <a:gd name="T30" fmla="*/ 361282 w 479"/>
                <a:gd name="T31" fmla="*/ 63614 h 479"/>
                <a:gd name="T32" fmla="*/ 531720 w 479"/>
                <a:gd name="T33" fmla="*/ 286865 h 479"/>
                <a:gd name="T34" fmla="*/ 254458 w 479"/>
                <a:gd name="T35" fmla="*/ 52812 h 479"/>
                <a:gd name="T36" fmla="*/ 254458 w 479"/>
                <a:gd name="T37" fmla="*/ 52812 h 479"/>
                <a:gd name="T38" fmla="*/ 223250 w 479"/>
                <a:gd name="T39" fmla="*/ 74417 h 479"/>
                <a:gd name="T40" fmla="*/ 180041 w 479"/>
                <a:gd name="T41" fmla="*/ 105624 h 479"/>
                <a:gd name="T42" fmla="*/ 138031 w 479"/>
                <a:gd name="T43" fmla="*/ 159636 h 479"/>
                <a:gd name="T44" fmla="*/ 159636 w 479"/>
                <a:gd name="T45" fmla="*/ 190843 h 479"/>
                <a:gd name="T46" fmla="*/ 212448 w 479"/>
                <a:gd name="T47" fmla="*/ 190843 h 479"/>
                <a:gd name="T48" fmla="*/ 297667 w 479"/>
                <a:gd name="T49" fmla="*/ 286865 h 479"/>
                <a:gd name="T50" fmla="*/ 223250 w 479"/>
                <a:gd name="T51" fmla="*/ 350479 h 479"/>
                <a:gd name="T52" fmla="*/ 212448 w 479"/>
                <a:gd name="T53" fmla="*/ 404491 h 479"/>
                <a:gd name="T54" fmla="*/ 212448 w 479"/>
                <a:gd name="T55" fmla="*/ 468106 h 479"/>
                <a:gd name="T56" fmla="*/ 159636 w 479"/>
                <a:gd name="T57" fmla="*/ 414094 h 479"/>
                <a:gd name="T58" fmla="*/ 148834 w 479"/>
                <a:gd name="T59" fmla="*/ 340877 h 479"/>
                <a:gd name="T60" fmla="*/ 105624 w 479"/>
                <a:gd name="T61" fmla="*/ 286865 h 479"/>
                <a:gd name="T62" fmla="*/ 127229 w 479"/>
                <a:gd name="T63" fmla="*/ 223250 h 479"/>
                <a:gd name="T64" fmla="*/ 63614 w 479"/>
                <a:gd name="T65" fmla="*/ 202846 h 479"/>
                <a:gd name="T66" fmla="*/ 254458 w 479"/>
                <a:gd name="T67" fmla="*/ 52812 h 479"/>
                <a:gd name="T68" fmla="*/ 212448 w 479"/>
                <a:gd name="T69" fmla="*/ 520918 h 479"/>
                <a:gd name="T70" fmla="*/ 212448 w 479"/>
                <a:gd name="T71" fmla="*/ 520918 h 479"/>
                <a:gd name="T72" fmla="*/ 244855 w 479"/>
                <a:gd name="T73" fmla="*/ 499313 h 479"/>
                <a:gd name="T74" fmla="*/ 286865 w 479"/>
                <a:gd name="T75" fmla="*/ 488510 h 479"/>
                <a:gd name="T76" fmla="*/ 351680 w 479"/>
                <a:gd name="T77" fmla="*/ 468106 h 479"/>
                <a:gd name="T78" fmla="*/ 424896 w 479"/>
                <a:gd name="T79" fmla="*/ 488510 h 479"/>
                <a:gd name="T80" fmla="*/ 286865 w 479"/>
                <a:gd name="T81" fmla="*/ 531720 h 479"/>
                <a:gd name="T82" fmla="*/ 212448 w 479"/>
                <a:gd name="T83" fmla="*/ 520918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fr-FR"/>
            </a:p>
          </p:txBody>
        </p:sp>
        <p:sp>
          <p:nvSpPr>
            <p:cNvPr id="5" name="TextBox 5"/>
            <p:cNvSpPr txBox="1">
              <a:spLocks noChangeArrowheads="1"/>
            </p:cNvSpPr>
            <p:nvPr/>
          </p:nvSpPr>
          <p:spPr bwMode="auto">
            <a:xfrm>
              <a:off x="8429411" y="6646068"/>
              <a:ext cx="847399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a:solidFill>
                    <a:schemeClr val="bg1"/>
                  </a:solidFill>
                  <a:latin typeface="Raleway" charset="0"/>
                </a:rPr>
                <a:t>CONTEXTE GÉNÉRAL</a:t>
              </a:r>
              <a:endParaRPr lang="id-ID" altLang="fr-FR" sz="6000" b="1" dirty="0">
                <a:solidFill>
                  <a:schemeClr val="bg1"/>
                </a:solidFill>
                <a:latin typeface="Raleway" charset="0"/>
              </a:endParaRPr>
            </a:p>
          </p:txBody>
        </p:sp>
      </p:grpSp>
      <p:grpSp>
        <p:nvGrpSpPr>
          <p:cNvPr id="13" name="Group 6"/>
          <p:cNvGrpSpPr>
            <a:grpSpLocks/>
          </p:cNvGrpSpPr>
          <p:nvPr/>
        </p:nvGrpSpPr>
        <p:grpSpPr bwMode="auto">
          <a:xfrm rot="5400000">
            <a:off x="-3828256" y="6065044"/>
            <a:ext cx="9069387" cy="1597025"/>
            <a:chOff x="1775295" y="1963256"/>
            <a:chExt cx="3631535" cy="111305"/>
          </a:xfrm>
          <a:solidFill>
            <a:schemeClr val="bg2"/>
          </a:solidFill>
        </p:grpSpPr>
        <p:sp>
          <p:nvSpPr>
            <p:cNvPr id="14" name="Rectangle 13"/>
            <p:cNvSpPr/>
            <p:nvPr/>
          </p:nvSpPr>
          <p:spPr>
            <a:xfrm flipV="1">
              <a:off x="1775295" y="1963367"/>
              <a:ext cx="540948" cy="1113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a:xfrm flipV="1">
              <a:off x="2389980" y="2028977"/>
              <a:ext cx="540948" cy="456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a:xfrm flipV="1">
              <a:off x="3025642" y="2028977"/>
              <a:ext cx="540948" cy="456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3640326" y="2028977"/>
              <a:ext cx="540948" cy="456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4257554" y="2028977"/>
              <a:ext cx="539041" cy="456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4865882" y="2028977"/>
              <a:ext cx="540948" cy="4569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31750" name="ZoneTexte 19"/>
          <p:cNvSpPr txBox="1">
            <a:spLocks noChangeArrowheads="1"/>
          </p:cNvSpPr>
          <p:nvPr/>
        </p:nvSpPr>
        <p:spPr bwMode="auto">
          <a:xfrm>
            <a:off x="563563" y="2209800"/>
            <a:ext cx="76835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sz="8800" b="1" dirty="0">
                <a:solidFill>
                  <a:srgbClr val="455666"/>
                </a:solidFill>
                <a:latin typeface="Raleway" charset="0"/>
              </a:rPr>
              <a:t>1</a:t>
            </a:r>
          </a:p>
        </p:txBody>
      </p:sp>
      <p:sp>
        <p:nvSpPr>
          <p:cNvPr id="20" name="Larme 19"/>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23051385" y="12570785"/>
            <a:ext cx="691116" cy="523220"/>
          </a:xfrm>
          <a:prstGeom prst="rect">
            <a:avLst/>
          </a:prstGeom>
          <a:noFill/>
        </p:spPr>
        <p:txBody>
          <a:bodyPr wrap="square" rtlCol="0">
            <a:spAutoFit/>
          </a:bodyPr>
          <a:lstStyle/>
          <a:p>
            <a:pPr algn="ctr"/>
            <a:r>
              <a:rPr lang="fr-FR" sz="2800" b="1" dirty="0" smtClean="0">
                <a:solidFill>
                  <a:schemeClr val="bg2"/>
                </a:solidFill>
              </a:rPr>
              <a:t>3</a:t>
            </a:r>
            <a:endParaRPr lang="fr-FR" sz="2800" b="1" dirty="0">
              <a:solidFill>
                <a:schemeClr val="bg2"/>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391886" y="-424543"/>
            <a:ext cx="25497944" cy="146304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4543" y="141057"/>
              <a:ext cx="23611114" cy="1015663"/>
            </a:xfrm>
            <a:prstGeom prst="rect">
              <a:avLst/>
            </a:prstGeom>
            <a:noFill/>
          </p:spPr>
          <p:txBody>
            <a:bodyPr wrap="square" rtlCol="0">
              <a:spAutoFit/>
            </a:bodyPr>
            <a:lstStyle/>
            <a:p>
              <a:pPr algn="ctr"/>
              <a:r>
                <a:rPr lang="fr-FR" sz="6000" b="1" dirty="0" smtClean="0">
                  <a:solidFill>
                    <a:schemeClr val="bg1"/>
                  </a:solidFill>
                </a:rPr>
                <a:t>Interface de « Modification de mot de passe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5339" y="1288510"/>
            <a:ext cx="24352866" cy="12427490"/>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29</a:t>
            </a:r>
            <a:endParaRPr lang="fr-FR" sz="2800" b="1" dirty="0">
              <a:solidFill>
                <a:schemeClr val="bg2"/>
              </a:solidFill>
            </a:endParaRPr>
          </a:p>
        </p:txBody>
      </p:sp>
    </p:spTree>
    <p:extLst>
      <p:ext uri="{BB962C8B-B14F-4D97-AF65-F5344CB8AC3E}">
        <p14:creationId xmlns:p14="http://schemas.microsoft.com/office/powerpoint/2010/main" xmlns="" val="231305537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4543" y="141057"/>
              <a:ext cx="23611114" cy="1015663"/>
            </a:xfrm>
            <a:prstGeom prst="rect">
              <a:avLst/>
            </a:prstGeom>
            <a:noFill/>
          </p:spPr>
          <p:txBody>
            <a:bodyPr wrap="square" rtlCol="0">
              <a:spAutoFit/>
            </a:bodyPr>
            <a:lstStyle/>
            <a:p>
              <a:pPr algn="ctr"/>
              <a:r>
                <a:rPr lang="fr-FR" sz="6000" b="1" dirty="0" smtClean="0">
                  <a:solidFill>
                    <a:schemeClr val="bg1"/>
                  </a:solidFill>
                </a:rPr>
                <a:t>Interface de « Liste des utilisateurs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792742"/>
            <a:ext cx="24377650" cy="12385994"/>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30</a:t>
            </a:r>
            <a:endParaRPr lang="fr-FR" sz="2800" b="1" dirty="0">
              <a:solidFill>
                <a:schemeClr val="bg2"/>
              </a:solidFill>
            </a:endParaRPr>
          </a:p>
        </p:txBody>
      </p:sp>
    </p:spTree>
    <p:extLst>
      <p:ext uri="{BB962C8B-B14F-4D97-AF65-F5344CB8AC3E}">
        <p14:creationId xmlns:p14="http://schemas.microsoft.com/office/powerpoint/2010/main" xmlns="" val="288583354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4543" y="141057"/>
              <a:ext cx="23611114" cy="1015663"/>
            </a:xfrm>
            <a:prstGeom prst="rect">
              <a:avLst/>
            </a:prstGeom>
            <a:noFill/>
          </p:spPr>
          <p:txBody>
            <a:bodyPr wrap="square" rtlCol="0">
              <a:spAutoFit/>
            </a:bodyPr>
            <a:lstStyle/>
            <a:p>
              <a:pPr algn="ctr"/>
              <a:r>
                <a:rPr lang="fr-FR" sz="6000" b="1" dirty="0" smtClean="0">
                  <a:solidFill>
                    <a:schemeClr val="bg1"/>
                  </a:solidFill>
                </a:rPr>
                <a:t>Interface de « Liste des utilisateurs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143" y="1645719"/>
            <a:ext cx="24444434" cy="12437900"/>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31</a:t>
            </a:r>
            <a:endParaRPr lang="fr-FR" sz="2800" b="1" dirty="0">
              <a:solidFill>
                <a:schemeClr val="bg2"/>
              </a:solidFill>
            </a:endParaRPr>
          </a:p>
        </p:txBody>
      </p:sp>
    </p:spTree>
    <p:extLst>
      <p:ext uri="{BB962C8B-B14F-4D97-AF65-F5344CB8AC3E}">
        <p14:creationId xmlns:p14="http://schemas.microsoft.com/office/powerpoint/2010/main" xmlns="" val="120760507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4" name="Groupe 3"/>
          <p:cNvGrpSpPr/>
          <p:nvPr/>
        </p:nvGrpSpPr>
        <p:grpSpPr>
          <a:xfrm>
            <a:off x="6651855" y="4129089"/>
            <a:ext cx="11177128" cy="6459002"/>
            <a:chOff x="6651855" y="4129089"/>
            <a:chExt cx="11177128" cy="6459002"/>
          </a:xfrm>
        </p:grpSpPr>
        <p:sp>
          <p:nvSpPr>
            <p:cNvPr id="5" name="TextBox 5"/>
            <p:cNvSpPr txBox="1">
              <a:spLocks noChangeArrowheads="1"/>
            </p:cNvSpPr>
            <p:nvPr/>
          </p:nvSpPr>
          <p:spPr bwMode="auto">
            <a:xfrm>
              <a:off x="6651855" y="6802439"/>
              <a:ext cx="11177128"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smtClean="0">
                  <a:solidFill>
                    <a:schemeClr val="bg1"/>
                  </a:solidFill>
                  <a:latin typeface="Raleway" charset="0"/>
                </a:rPr>
                <a:t>RELEASE 2:</a:t>
              </a:r>
            </a:p>
            <a:p>
              <a:pPr algn="ctr" eaLnBrk="1" hangingPunct="1"/>
              <a:r>
                <a:rPr lang="fr-FR" altLang="fr-FR" sz="6000" b="1" dirty="0" smtClean="0">
                  <a:solidFill>
                    <a:schemeClr val="bg1"/>
                  </a:solidFill>
                  <a:latin typeface="Raleway" charset="0"/>
                </a:rPr>
                <a:t>GESTION DES COMMANDES,</a:t>
              </a:r>
            </a:p>
            <a:p>
              <a:pPr algn="ctr" eaLnBrk="1" hangingPunct="1"/>
              <a:r>
                <a:rPr lang="fr-FR" altLang="fr-FR" sz="6000" b="1" dirty="0" smtClean="0">
                  <a:solidFill>
                    <a:schemeClr val="bg1"/>
                  </a:solidFill>
                  <a:latin typeface="Raleway" charset="0"/>
                </a:rPr>
                <a:t>DES COURSES ET</a:t>
              </a:r>
            </a:p>
            <a:p>
              <a:pPr algn="ctr" eaLnBrk="1" hangingPunct="1"/>
              <a:r>
                <a:rPr lang="fr-FR" altLang="fr-FR" sz="6000" b="1" dirty="0" smtClean="0">
                  <a:solidFill>
                    <a:schemeClr val="bg1"/>
                  </a:solidFill>
                  <a:latin typeface="Raleway" charset="0"/>
                </a:rPr>
                <a:t>DES PAIEMENTS</a:t>
              </a:r>
            </a:p>
          </p:txBody>
        </p:sp>
        <p:sp>
          <p:nvSpPr>
            <p:cNvPr id="21" name="Freeform 328"/>
            <p:cNvSpPr>
              <a:spLocks noChangeArrowheads="1"/>
            </p:cNvSpPr>
            <p:nvPr/>
          </p:nvSpPr>
          <p:spPr bwMode="auto">
            <a:xfrm>
              <a:off x="10279117" y="4129089"/>
              <a:ext cx="3592285" cy="2171700"/>
            </a:xfrm>
            <a:custGeom>
              <a:avLst/>
              <a:gdLst>
                <a:gd name="T0" fmla="*/ 990407 w 1564"/>
                <a:gd name="T1" fmla="*/ 1034159 h 871"/>
                <a:gd name="T2" fmla="*/ 763544 w 1564"/>
                <a:gd name="T3" fmla="*/ 1261335 h 871"/>
                <a:gd name="T4" fmla="*/ 990407 w 1564"/>
                <a:gd name="T5" fmla="*/ 1474948 h 871"/>
                <a:gd name="T6" fmla="*/ 1202032 w 1564"/>
                <a:gd name="T7" fmla="*/ 1261335 h 871"/>
                <a:gd name="T8" fmla="*/ 990407 w 1564"/>
                <a:gd name="T9" fmla="*/ 1034159 h 871"/>
                <a:gd name="T10" fmla="*/ 990407 w 1564"/>
                <a:gd name="T11" fmla="*/ 1374922 h 871"/>
                <a:gd name="T12" fmla="*/ 876976 w 1564"/>
                <a:gd name="T13" fmla="*/ 1261335 h 871"/>
                <a:gd name="T14" fmla="*/ 990407 w 1564"/>
                <a:gd name="T15" fmla="*/ 1147747 h 871"/>
                <a:gd name="T16" fmla="*/ 1088601 w 1564"/>
                <a:gd name="T17" fmla="*/ 1261335 h 871"/>
                <a:gd name="T18" fmla="*/ 990407 w 1564"/>
                <a:gd name="T19" fmla="*/ 1374922 h 871"/>
                <a:gd name="T20" fmla="*/ 2646164 w 1564"/>
                <a:gd name="T21" fmla="*/ 879883 h 871"/>
                <a:gd name="T22" fmla="*/ 2646164 w 1564"/>
                <a:gd name="T23" fmla="*/ 1105363 h 871"/>
                <a:gd name="T24" fmla="*/ 2547970 w 1564"/>
                <a:gd name="T25" fmla="*/ 1218951 h 871"/>
                <a:gd name="T26" fmla="*/ 2419302 w 1564"/>
                <a:gd name="T27" fmla="*/ 1218951 h 871"/>
                <a:gd name="T28" fmla="*/ 2136570 w 1564"/>
                <a:gd name="T29" fmla="*/ 964650 h 871"/>
                <a:gd name="T30" fmla="*/ 1853839 w 1564"/>
                <a:gd name="T31" fmla="*/ 1218951 h 871"/>
                <a:gd name="T32" fmla="*/ 1273138 w 1564"/>
                <a:gd name="T33" fmla="*/ 1218951 h 871"/>
                <a:gd name="T34" fmla="*/ 990407 w 1564"/>
                <a:gd name="T35" fmla="*/ 964650 h 871"/>
                <a:gd name="T36" fmla="*/ 692438 w 1564"/>
                <a:gd name="T37" fmla="*/ 1218951 h 871"/>
                <a:gd name="T38" fmla="*/ 551919 w 1564"/>
                <a:gd name="T39" fmla="*/ 1218951 h 871"/>
                <a:gd name="T40" fmla="*/ 452032 w 1564"/>
                <a:gd name="T41" fmla="*/ 1105363 h 871"/>
                <a:gd name="T42" fmla="*/ 452032 w 1564"/>
                <a:gd name="T43" fmla="*/ 879883 h 871"/>
                <a:gd name="T44" fmla="*/ 2646164 w 1564"/>
                <a:gd name="T45" fmla="*/ 879883 h 871"/>
                <a:gd name="T46" fmla="*/ 2136570 w 1564"/>
                <a:gd name="T47" fmla="*/ 1034159 h 871"/>
                <a:gd name="T48" fmla="*/ 1909708 w 1564"/>
                <a:gd name="T49" fmla="*/ 1261335 h 871"/>
                <a:gd name="T50" fmla="*/ 2136570 w 1564"/>
                <a:gd name="T51" fmla="*/ 1474948 h 871"/>
                <a:gd name="T52" fmla="*/ 2363432 w 1564"/>
                <a:gd name="T53" fmla="*/ 1261335 h 871"/>
                <a:gd name="T54" fmla="*/ 2136570 w 1564"/>
                <a:gd name="T55" fmla="*/ 1034159 h 871"/>
                <a:gd name="T56" fmla="*/ 2136570 w 1564"/>
                <a:gd name="T57" fmla="*/ 1374922 h 871"/>
                <a:gd name="T58" fmla="*/ 2023139 w 1564"/>
                <a:gd name="T59" fmla="*/ 1261335 h 871"/>
                <a:gd name="T60" fmla="*/ 2136570 w 1564"/>
                <a:gd name="T61" fmla="*/ 1147747 h 871"/>
                <a:gd name="T62" fmla="*/ 2250001 w 1564"/>
                <a:gd name="T63" fmla="*/ 1261335 h 871"/>
                <a:gd name="T64" fmla="*/ 2136570 w 1564"/>
                <a:gd name="T65" fmla="*/ 1374922 h 871"/>
                <a:gd name="T66" fmla="*/ 2603839 w 1564"/>
                <a:gd name="T67" fmla="*/ 637449 h 871"/>
                <a:gd name="T68" fmla="*/ 2192439 w 1564"/>
                <a:gd name="T69" fmla="*/ 227176 h 871"/>
                <a:gd name="T70" fmla="*/ 2080701 w 1564"/>
                <a:gd name="T71" fmla="*/ 184792 h 871"/>
                <a:gd name="T72" fmla="*/ 1882620 w 1564"/>
                <a:gd name="T73" fmla="*/ 184792 h 871"/>
                <a:gd name="T74" fmla="*/ 1882620 w 1564"/>
                <a:gd name="T75" fmla="*/ 100025 h 871"/>
                <a:gd name="T76" fmla="*/ 1769188 w 1564"/>
                <a:gd name="T77" fmla="*/ 0 h 871"/>
                <a:gd name="T78" fmla="*/ 551919 w 1564"/>
                <a:gd name="T79" fmla="*/ 0 h 871"/>
                <a:gd name="T80" fmla="*/ 452032 w 1564"/>
                <a:gd name="T81" fmla="*/ 100025 h 871"/>
                <a:gd name="T82" fmla="*/ 452032 w 1564"/>
                <a:gd name="T83" fmla="*/ 127151 h 871"/>
                <a:gd name="T84" fmla="*/ 13544 w 1564"/>
                <a:gd name="T85" fmla="*/ 171230 h 871"/>
                <a:gd name="T86" fmla="*/ 777088 w 1564"/>
                <a:gd name="T87" fmla="*/ 269559 h 871"/>
                <a:gd name="T88" fmla="*/ 0 w 1564"/>
                <a:gd name="T89" fmla="*/ 354327 h 871"/>
                <a:gd name="T90" fmla="*/ 777088 w 1564"/>
                <a:gd name="T91" fmla="*/ 454352 h 871"/>
                <a:gd name="T92" fmla="*/ 0 w 1564"/>
                <a:gd name="T93" fmla="*/ 523861 h 871"/>
                <a:gd name="T94" fmla="*/ 452032 w 1564"/>
                <a:gd name="T95" fmla="*/ 610323 h 871"/>
                <a:gd name="T96" fmla="*/ 452032 w 1564"/>
                <a:gd name="T97" fmla="*/ 822241 h 871"/>
                <a:gd name="T98" fmla="*/ 2646164 w 1564"/>
                <a:gd name="T99" fmla="*/ 822241 h 871"/>
                <a:gd name="T100" fmla="*/ 2646164 w 1564"/>
                <a:gd name="T101" fmla="*/ 737474 h 871"/>
                <a:gd name="T102" fmla="*/ 2603839 w 1564"/>
                <a:gd name="T103" fmla="*/ 637449 h 871"/>
                <a:gd name="T104" fmla="*/ 2419302 w 1564"/>
                <a:gd name="T105" fmla="*/ 652707 h 871"/>
                <a:gd name="T106" fmla="*/ 2023139 w 1564"/>
                <a:gd name="T107" fmla="*/ 652707 h 871"/>
                <a:gd name="T108" fmla="*/ 1994358 w 1564"/>
                <a:gd name="T109" fmla="*/ 637449 h 871"/>
                <a:gd name="T110" fmla="*/ 1994358 w 1564"/>
                <a:gd name="T111" fmla="*/ 327201 h 871"/>
                <a:gd name="T112" fmla="*/ 2023139 w 1564"/>
                <a:gd name="T113" fmla="*/ 311943 h 871"/>
                <a:gd name="T114" fmla="*/ 2094245 w 1564"/>
                <a:gd name="T115" fmla="*/ 311943 h 871"/>
                <a:gd name="T116" fmla="*/ 2107789 w 1564"/>
                <a:gd name="T117" fmla="*/ 311943 h 871"/>
                <a:gd name="T118" fmla="*/ 2434539 w 1564"/>
                <a:gd name="T119" fmla="*/ 623886 h 871"/>
                <a:gd name="T120" fmla="*/ 2419302 w 1564"/>
                <a:gd name="T121" fmla="*/ 652707 h 871"/>
                <a:gd name="T122" fmla="*/ 2419302 w 1564"/>
                <a:gd name="T123" fmla="*/ 652707 h 871"/>
                <a:gd name="T124" fmla="*/ 2419302 w 1564"/>
                <a:gd name="T125" fmla="*/ 652707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lIns="243852" tIns="121926" rIns="243852" bIns="121926" anchor="ctr"/>
            <a:lstStyle/>
            <a:p>
              <a:pPr eaLnBrk="1" hangingPunct="1">
                <a:defRPr/>
              </a:pPr>
              <a:endParaRPr lang="fr-FR"/>
            </a:p>
          </p:txBody>
        </p:sp>
      </p:grpSp>
      <p:grpSp>
        <p:nvGrpSpPr>
          <p:cNvPr id="2" name="Groupe 1"/>
          <p:cNvGrpSpPr/>
          <p:nvPr/>
        </p:nvGrpSpPr>
        <p:grpSpPr>
          <a:xfrm>
            <a:off x="-92082" y="2328864"/>
            <a:ext cx="1295236" cy="9069387"/>
            <a:chOff x="-92082" y="2328864"/>
            <a:chExt cx="1295236" cy="9069387"/>
          </a:xfrm>
          <a:solidFill>
            <a:schemeClr val="bg2"/>
          </a:solidFill>
        </p:grpSpPr>
        <p:sp>
          <p:nvSpPr>
            <p:cNvPr id="14" name="Rectangle 13"/>
            <p:cNvSpPr/>
            <p:nvPr/>
          </p:nvSpPr>
          <p:spPr bwMode="auto">
            <a:xfrm rot="5400000" flipV="1">
              <a:off x="-439743" y="2676525"/>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bwMode="auto">
            <a:xfrm rot="5400000" flipV="1">
              <a:off x="-439743" y="4211638"/>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bwMode="auto">
            <a:xfrm rot="5400000" flipV="1">
              <a:off x="-439743" y="5799138"/>
              <a:ext cx="1350962" cy="6556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bwMode="auto">
            <a:xfrm rot="5400000" flipV="1">
              <a:off x="-119944" y="7014451"/>
              <a:ext cx="1350962" cy="129523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bwMode="auto">
            <a:xfrm rot="5400000" flipV="1">
              <a:off x="-437362" y="8873332"/>
              <a:ext cx="1346200"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bwMode="auto">
            <a:xfrm rot="5400000" flipV="1">
              <a:off x="-439743" y="10394950"/>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ZoneTexte 19"/>
            <p:cNvSpPr txBox="1">
              <a:spLocks noChangeArrowheads="1"/>
            </p:cNvSpPr>
            <p:nvPr/>
          </p:nvSpPr>
          <p:spPr bwMode="auto">
            <a:xfrm>
              <a:off x="137767" y="6858681"/>
              <a:ext cx="854533" cy="144621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fr-FR" altLang="fr-FR" sz="8800" b="1" dirty="0" smtClean="0">
                  <a:solidFill>
                    <a:srgbClr val="455666"/>
                  </a:solidFill>
                  <a:latin typeface="Raleway" charset="0"/>
                </a:rPr>
                <a:t>4</a:t>
              </a:r>
              <a:endParaRPr lang="fr-FR" altLang="fr-FR" sz="8800" b="1" dirty="0">
                <a:solidFill>
                  <a:srgbClr val="455666"/>
                </a:solidFill>
                <a:latin typeface="Raleway" charset="0"/>
              </a:endParaRPr>
            </a:p>
          </p:txBody>
        </p:sp>
      </p:grpSp>
      <p:sp>
        <p:nvSpPr>
          <p:cNvPr id="22" name="Larme 21"/>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32</a:t>
            </a:r>
            <a:endParaRPr lang="fr-FR" sz="2800" b="1" dirty="0">
              <a:solidFill>
                <a:schemeClr val="bg2"/>
              </a:solidFill>
            </a:endParaRPr>
          </a:p>
        </p:txBody>
      </p:sp>
    </p:spTree>
    <p:extLst>
      <p:ext uri="{BB962C8B-B14F-4D97-AF65-F5344CB8AC3E}">
        <p14:creationId xmlns:p14="http://schemas.microsoft.com/office/powerpoint/2010/main" xmlns="" val="3252155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1507331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204104" y="3135713"/>
            <a:ext cx="11641362" cy="9308822"/>
          </a:xfrm>
          <a:prstGeom prst="rect">
            <a:avLst/>
          </a:prstGeom>
        </p:spPr>
      </p:pic>
      <p:sp>
        <p:nvSpPr>
          <p:cNvPr id="22" name="TextBox 13"/>
          <p:cNvSpPr txBox="1">
            <a:spLocks noChangeArrowheads="1"/>
          </p:cNvSpPr>
          <p:nvPr/>
        </p:nvSpPr>
        <p:spPr bwMode="auto">
          <a:xfrm>
            <a:off x="1636712" y="1984375"/>
            <a:ext cx="124307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commandes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Analyse</a:t>
            </a:r>
            <a:r>
              <a:rPr lang="fr-FR" altLang="fr-FR" sz="2800" b="1" dirty="0" smtClean="0">
                <a:solidFill>
                  <a:schemeClr val="accent1"/>
                </a:solidFill>
                <a:latin typeface="Raleway Light" pitchFamily="-65" charset="0"/>
              </a:rPr>
              <a:t> </a:t>
            </a:r>
            <a:r>
              <a:rPr lang="fr-FR" altLang="fr-FR" sz="2800" b="1" dirty="0" smtClean="0">
                <a:solidFill>
                  <a:schemeClr val="tx1">
                    <a:lumMod val="50000"/>
                  </a:schemeClr>
                </a:solidFill>
                <a:latin typeface="Raleway Light" pitchFamily="-65" charset="0"/>
              </a:rPr>
              <a:t>( Diagramme des cas d’utilisation )</a:t>
            </a:r>
          </a:p>
        </p:txBody>
      </p:sp>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48625" y="-113569"/>
              <a:ext cx="17294886" cy="13829570"/>
            </a:xfrm>
            <a:prstGeom prst="rect">
              <a:avLst/>
            </a:prstGeom>
          </p:spPr>
        </p:pic>
      </p:grpSp>
    </p:spTree>
    <p:extLst>
      <p:ext uri="{BB962C8B-B14F-4D97-AF65-F5344CB8AC3E}">
        <p14:creationId xmlns:p14="http://schemas.microsoft.com/office/powerpoint/2010/main" xmlns="" val="33552440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commandes</a:t>
            </a:r>
            <a:endParaRPr lang="id-ID" altLang="fr-FR" b="1" dirty="0">
              <a:solidFill>
                <a:schemeClr val="accent1"/>
              </a:solidFill>
              <a:latin typeface="Raleway Light" pitchFamily="-65" charset="0"/>
            </a:endParaRPr>
          </a:p>
        </p:txBody>
      </p:sp>
      <p:grpSp>
        <p:nvGrpSpPr>
          <p:cNvPr id="27" name="Groupe 26"/>
          <p:cNvGrpSpPr/>
          <p:nvPr/>
        </p:nvGrpSpPr>
        <p:grpSpPr>
          <a:xfrm>
            <a:off x="231544" y="3765989"/>
            <a:ext cx="23887604" cy="9338371"/>
            <a:chOff x="231544" y="3765989"/>
            <a:chExt cx="23887604" cy="9338371"/>
          </a:xfrm>
        </p:grpSpPr>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331866" y="10236484"/>
              <a:ext cx="5632442" cy="2867876"/>
            </a:xfrm>
            <a:prstGeom prst="rect">
              <a:avLst/>
            </a:prstGeom>
            <a:ln>
              <a:solidFill>
                <a:schemeClr val="tx2"/>
              </a:solidFill>
            </a:ln>
          </p:spPr>
        </p:pic>
        <p:pic>
          <p:nvPicPr>
            <p:cNvPr id="3" name="Imag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486704" y="3765989"/>
              <a:ext cx="5632442" cy="2857576"/>
            </a:xfrm>
            <a:prstGeom prst="rect">
              <a:avLst/>
            </a:prstGeom>
            <a:ln>
              <a:solidFill>
                <a:schemeClr val="tx2"/>
              </a:solidFill>
            </a:ln>
          </p:spPr>
        </p:pic>
        <p:pic>
          <p:nvPicPr>
            <p:cNvPr id="4" name="Imag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63140" y="7063426"/>
              <a:ext cx="5632442" cy="2859674"/>
            </a:xfrm>
            <a:prstGeom prst="rect">
              <a:avLst/>
            </a:prstGeom>
            <a:ln>
              <a:solidFill>
                <a:schemeClr val="tx2"/>
              </a:solidFill>
            </a:ln>
          </p:spPr>
        </p:pic>
        <p:pic>
          <p:nvPicPr>
            <p:cNvPr id="5" name="Image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248016" y="7069715"/>
              <a:ext cx="5632444" cy="2874118"/>
            </a:xfrm>
            <a:prstGeom prst="rect">
              <a:avLst/>
            </a:prstGeom>
            <a:ln>
              <a:solidFill>
                <a:schemeClr val="tx2"/>
              </a:solidFill>
            </a:ln>
          </p:spPr>
        </p:pic>
        <p:pic>
          <p:nvPicPr>
            <p:cNvPr id="6" name="Image 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2400015" y="7063426"/>
              <a:ext cx="5632444" cy="2869982"/>
            </a:xfrm>
            <a:prstGeom prst="rect">
              <a:avLst/>
            </a:prstGeom>
            <a:ln>
              <a:solidFill>
                <a:schemeClr val="tx2"/>
              </a:solidFill>
            </a:ln>
          </p:spPr>
        </p:pic>
        <p:pic>
          <p:nvPicPr>
            <p:cNvPr id="8" name="Imag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8486704" y="7063426"/>
              <a:ext cx="5632444" cy="2865920"/>
            </a:xfrm>
            <a:prstGeom prst="rect">
              <a:avLst/>
            </a:prstGeom>
            <a:ln>
              <a:solidFill>
                <a:schemeClr val="tx2"/>
              </a:solidFill>
            </a:ln>
          </p:spPr>
        </p:pic>
        <p:pic>
          <p:nvPicPr>
            <p:cNvPr id="11" name="Image 1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61952" y="10218699"/>
              <a:ext cx="5632446" cy="2857638"/>
            </a:xfrm>
            <a:prstGeom prst="rect">
              <a:avLst/>
            </a:prstGeom>
            <a:ln>
              <a:solidFill>
                <a:schemeClr val="tx2"/>
              </a:solidFill>
            </a:ln>
          </p:spPr>
        </p:pic>
        <p:pic>
          <p:nvPicPr>
            <p:cNvPr id="23" name="Image 22"/>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6248016" y="10226698"/>
              <a:ext cx="5663838" cy="2877662"/>
            </a:xfrm>
            <a:prstGeom prst="rect">
              <a:avLst/>
            </a:prstGeom>
            <a:ln>
              <a:solidFill>
                <a:schemeClr val="tx2"/>
              </a:solidFill>
            </a:ln>
          </p:spPr>
        </p:pic>
        <p:pic>
          <p:nvPicPr>
            <p:cNvPr id="24" name="Image 23"/>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231544" y="3772167"/>
              <a:ext cx="5659402" cy="2877662"/>
            </a:xfrm>
            <a:prstGeom prst="rect">
              <a:avLst/>
            </a:prstGeom>
            <a:ln>
              <a:solidFill>
                <a:schemeClr val="tx2"/>
              </a:solidFill>
            </a:ln>
          </p:spPr>
        </p:pic>
        <p:pic>
          <p:nvPicPr>
            <p:cNvPr id="25" name="Image 24"/>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12429831" y="3798429"/>
              <a:ext cx="5632448" cy="2851400"/>
            </a:xfrm>
            <a:prstGeom prst="rect">
              <a:avLst/>
            </a:prstGeom>
            <a:ln>
              <a:solidFill>
                <a:schemeClr val="tx2"/>
              </a:solidFill>
            </a:ln>
          </p:spPr>
        </p:pic>
        <p:pic>
          <p:nvPicPr>
            <p:cNvPr id="26" name="Image 25"/>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6231157" y="3772167"/>
              <a:ext cx="5632442" cy="2851398"/>
            </a:xfrm>
            <a:prstGeom prst="rect">
              <a:avLst/>
            </a:prstGeom>
            <a:ln>
              <a:solidFill>
                <a:schemeClr val="tx2"/>
              </a:solidFill>
            </a:ln>
          </p:spPr>
        </p:pic>
      </p:grpSp>
      <p:sp>
        <p:nvSpPr>
          <p:cNvPr id="28" name="ZoneTexte 27"/>
          <p:cNvSpPr txBox="1"/>
          <p:nvPr/>
        </p:nvSpPr>
        <p:spPr>
          <a:xfrm>
            <a:off x="1636712" y="2777791"/>
            <a:ext cx="7677150" cy="523220"/>
          </a:xfrm>
          <a:prstGeom prst="rect">
            <a:avLst/>
          </a:prstGeom>
          <a:noFill/>
        </p:spPr>
        <p:txBody>
          <a:bodyPr wrap="square" rtlCol="0">
            <a:spAutoFit/>
          </a:bodyPr>
          <a:lstStyle/>
          <a:p>
            <a:r>
              <a:rPr lang="fr-FR" sz="2800" b="1" dirty="0" smtClean="0">
                <a:solidFill>
                  <a:schemeClr val="accent6"/>
                </a:solidFill>
              </a:rPr>
              <a:t>Réalisation</a:t>
            </a:r>
            <a:endParaRPr lang="fr-FR" sz="2800" b="1" dirty="0">
              <a:solidFill>
                <a:schemeClr val="accent6"/>
              </a:solidFill>
            </a:endParaRPr>
          </a:p>
        </p:txBody>
      </p:sp>
    </p:spTree>
    <p:extLst>
      <p:ext uri="{BB962C8B-B14F-4D97-AF65-F5344CB8AC3E}">
        <p14:creationId xmlns:p14="http://schemas.microsoft.com/office/powerpoint/2010/main" xmlns="" val="39770988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4543" y="-67948"/>
              <a:ext cx="23611114" cy="1083374"/>
            </a:xfrm>
            <a:prstGeom prst="rect">
              <a:avLst/>
            </a:prstGeom>
            <a:noFill/>
          </p:spPr>
          <p:txBody>
            <a:bodyPr wrap="square" rtlCol="0">
              <a:spAutoFit/>
            </a:bodyPr>
            <a:lstStyle/>
            <a:p>
              <a:pPr algn="ctr"/>
              <a:r>
                <a:rPr lang="fr-FR" sz="6000" b="1" dirty="0" smtClean="0">
                  <a:solidFill>
                    <a:schemeClr val="bg1"/>
                  </a:solidFill>
                </a:rPr>
                <a:t>Interface de « Liste des commandes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657" y="1545913"/>
            <a:ext cx="24480000" cy="12447459"/>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36</a:t>
            </a:r>
            <a:endParaRPr lang="fr-FR" sz="2800" b="1" dirty="0">
              <a:solidFill>
                <a:schemeClr val="bg2"/>
              </a:solidFill>
            </a:endParaRPr>
          </a:p>
        </p:txBody>
      </p:sp>
    </p:spTree>
    <p:extLst>
      <p:ext uri="{BB962C8B-B14F-4D97-AF65-F5344CB8AC3E}">
        <p14:creationId xmlns:p14="http://schemas.microsoft.com/office/powerpoint/2010/main" xmlns="" val="364277131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Commande en attente de confirmation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650" y="1545913"/>
            <a:ext cx="24480000" cy="12392888"/>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37</a:t>
            </a:r>
            <a:endParaRPr lang="fr-FR" sz="2800" b="1" dirty="0">
              <a:solidFill>
                <a:schemeClr val="bg2"/>
              </a:solidFill>
            </a:endParaRPr>
          </a:p>
        </p:txBody>
      </p:sp>
    </p:spTree>
    <p:extLst>
      <p:ext uri="{BB962C8B-B14F-4D97-AF65-F5344CB8AC3E}">
        <p14:creationId xmlns:p14="http://schemas.microsoft.com/office/powerpoint/2010/main" xmlns="" val="23026069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a:t>
              </a:r>
              <a:r>
                <a:rPr lang="fr-FR" sz="6000" b="1" dirty="0">
                  <a:solidFill>
                    <a:schemeClr val="bg1"/>
                  </a:solidFill>
                </a:rPr>
                <a:t>Choix d’adresse de retrait et confirmation</a:t>
              </a:r>
              <a:r>
                <a:rPr lang="fr-FR" sz="6000" b="1" dirty="0" smtClean="0">
                  <a:solidFill>
                    <a:schemeClr val="bg1"/>
                  </a:solidFill>
                </a:rPr>
                <a:t>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69295"/>
            <a:ext cx="24480000" cy="12392884"/>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38</a:t>
            </a:r>
            <a:endParaRPr lang="fr-FR" sz="2800" b="1" dirty="0">
              <a:solidFill>
                <a:schemeClr val="bg2"/>
              </a:solidFill>
            </a:endParaRPr>
          </a:p>
        </p:txBody>
      </p:sp>
    </p:spTree>
    <p:extLst>
      <p:ext uri="{BB962C8B-B14F-4D97-AF65-F5344CB8AC3E}">
        <p14:creationId xmlns:p14="http://schemas.microsoft.com/office/powerpoint/2010/main" xmlns="" val="73657111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1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379" y="1336654"/>
            <a:ext cx="24480000" cy="12419739"/>
          </a:xfrm>
          <a:prstGeom prst="rect">
            <a:avLst/>
          </a:prstGeom>
          <a:ln w="57150">
            <a:solidFill>
              <a:schemeClr val="bg2"/>
            </a:solidFill>
          </a:ln>
        </p:spPr>
      </p:pic>
      <p:sp>
        <p:nvSpPr>
          <p:cNvPr id="6" name="Larme 5"/>
          <p:cNvSpPr/>
          <p:nvPr/>
        </p:nvSpPr>
        <p:spPr>
          <a:xfrm>
            <a:off x="23009799" y="1146805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558415"/>
            <a:ext cx="691116" cy="523220"/>
          </a:xfrm>
          <a:prstGeom prst="rect">
            <a:avLst/>
          </a:prstGeom>
          <a:noFill/>
        </p:spPr>
        <p:txBody>
          <a:bodyPr wrap="square" rtlCol="0">
            <a:spAutoFit/>
          </a:bodyPr>
          <a:lstStyle/>
          <a:p>
            <a:r>
              <a:rPr lang="fr-FR" sz="2800" b="1" dirty="0" smtClean="0">
                <a:solidFill>
                  <a:schemeClr val="bg2"/>
                </a:solidFill>
              </a:rPr>
              <a:t>39</a:t>
            </a:r>
            <a:endParaRPr lang="fr-FR" sz="2800" b="1" dirty="0">
              <a:solidFill>
                <a:schemeClr val="bg2"/>
              </a:solidFill>
            </a:endParaRPr>
          </a:p>
        </p:txBody>
      </p:sp>
    </p:spTree>
    <p:extLst>
      <p:ext uri="{BB962C8B-B14F-4D97-AF65-F5344CB8AC3E}">
        <p14:creationId xmlns:p14="http://schemas.microsoft.com/office/powerpoint/2010/main" xmlns="" val="226054953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1614488" y="595313"/>
            <a:ext cx="123602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a:solidFill>
                  <a:schemeClr val="tx2"/>
                </a:solidFill>
                <a:latin typeface="Raleway" charset="0"/>
              </a:rPr>
              <a:t>CONTEXTE GÉNÉRAL</a:t>
            </a:r>
            <a:endParaRPr lang="id-ID" altLang="fr-FR" sz="6000" b="1">
              <a:solidFill>
                <a:schemeClr val="tx2"/>
              </a:solidFill>
              <a:latin typeface="Raleway" charset="0"/>
            </a:endParaRPr>
          </a:p>
        </p:txBody>
      </p:sp>
      <p:grpSp>
        <p:nvGrpSpPr>
          <p:cNvPr id="4" name="Group 6"/>
          <p:cNvGrpSpPr>
            <a:grpSpLocks/>
          </p:cNvGrpSpPr>
          <p:nvPr/>
        </p:nvGrpSpPr>
        <p:grpSpPr bwMode="auto">
          <a:xfrm>
            <a:off x="1730375" y="1784350"/>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20838" y="2057400"/>
            <a:ext cx="892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Organisme d’accueil (1/2)</a:t>
            </a:r>
            <a:endParaRPr lang="id-ID" altLang="fr-FR" b="1">
              <a:solidFill>
                <a:schemeClr val="accent1"/>
              </a:solidFill>
              <a:latin typeface="Raleway Light" pitchFamily="-65" charset="0"/>
            </a:endParaRPr>
          </a:p>
        </p:txBody>
      </p:sp>
      <p:pic>
        <p:nvPicPr>
          <p:cNvPr id="32773" name="Image 1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748996" y="3788230"/>
            <a:ext cx="15033058" cy="173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ZoneTexte 13"/>
          <p:cNvSpPr txBox="1">
            <a:spLocks noChangeArrowheads="1"/>
          </p:cNvSpPr>
          <p:nvPr/>
        </p:nvSpPr>
        <p:spPr bwMode="auto">
          <a:xfrm>
            <a:off x="2159681" y="7708045"/>
            <a:ext cx="106886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dirty="0"/>
              <a:t>Startup cofondée en 2018.</a:t>
            </a:r>
          </a:p>
        </p:txBody>
      </p:sp>
      <p:sp>
        <p:nvSpPr>
          <p:cNvPr id="32775" name="ZoneTexte 14"/>
          <p:cNvSpPr txBox="1">
            <a:spLocks noChangeArrowheads="1"/>
          </p:cNvSpPr>
          <p:nvPr/>
        </p:nvSpPr>
        <p:spPr bwMode="auto">
          <a:xfrm>
            <a:off x="2149022" y="8766624"/>
            <a:ext cx="1068863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dirty="0"/>
              <a:t>Incubée par l’incubateur de l’IESEG. </a:t>
            </a:r>
          </a:p>
        </p:txBody>
      </p:sp>
      <p:sp>
        <p:nvSpPr>
          <p:cNvPr id="32776" name="ZoneTexte 16"/>
          <p:cNvSpPr txBox="1">
            <a:spLocks noChangeArrowheads="1"/>
          </p:cNvSpPr>
          <p:nvPr/>
        </p:nvSpPr>
        <p:spPr bwMode="auto">
          <a:xfrm>
            <a:off x="2138363" y="9832516"/>
            <a:ext cx="1178083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dirty="0" smtClean="0"/>
              <a:t>Spécialisée dans les logiciels </a:t>
            </a:r>
            <a:r>
              <a:rPr lang="fr-FR" altLang="fr-FR" dirty="0"/>
              <a:t>en tant que services.</a:t>
            </a:r>
          </a:p>
        </p:txBody>
      </p:sp>
      <p:sp>
        <p:nvSpPr>
          <p:cNvPr id="15" name="ZoneTexte 13"/>
          <p:cNvSpPr txBox="1">
            <a:spLocks noChangeArrowheads="1"/>
          </p:cNvSpPr>
          <p:nvPr/>
        </p:nvSpPr>
        <p:spPr bwMode="auto">
          <a:xfrm>
            <a:off x="2159681" y="6667211"/>
            <a:ext cx="106886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dirty="0"/>
              <a:t>Startup </a:t>
            </a:r>
            <a:r>
              <a:rPr lang="fr-FR" altLang="fr-FR" dirty="0" smtClean="0"/>
              <a:t>Parisienne.</a:t>
            </a:r>
            <a:endParaRPr lang="fr-FR" altLang="fr-FR" dirty="0"/>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2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87143"/>
            <a:ext cx="24480000" cy="12428857"/>
          </a:xfrm>
          <a:prstGeom prst="rect">
            <a:avLst/>
          </a:prstGeom>
          <a:ln w="57150">
            <a:solidFill>
              <a:schemeClr val="bg2"/>
            </a:solidFill>
          </a:ln>
        </p:spPr>
      </p:pic>
      <p:sp>
        <p:nvSpPr>
          <p:cNvPr id="8" name="Larme 7"/>
          <p:cNvSpPr/>
          <p:nvPr/>
        </p:nvSpPr>
        <p:spPr>
          <a:xfrm>
            <a:off x="23009799" y="11533366"/>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623730"/>
            <a:ext cx="691116" cy="523220"/>
          </a:xfrm>
          <a:prstGeom prst="rect">
            <a:avLst/>
          </a:prstGeom>
          <a:noFill/>
        </p:spPr>
        <p:txBody>
          <a:bodyPr wrap="square" rtlCol="0">
            <a:spAutoFit/>
          </a:bodyPr>
          <a:lstStyle/>
          <a:p>
            <a:r>
              <a:rPr lang="fr-FR" sz="2800" b="1" dirty="0" smtClean="0">
                <a:solidFill>
                  <a:schemeClr val="bg2"/>
                </a:solidFill>
              </a:rPr>
              <a:t>40</a:t>
            </a:r>
            <a:endParaRPr lang="fr-FR" sz="2800" b="1" dirty="0">
              <a:solidFill>
                <a:schemeClr val="bg2"/>
              </a:solidFill>
            </a:endParaRPr>
          </a:p>
        </p:txBody>
      </p:sp>
    </p:spTree>
    <p:extLst>
      <p:ext uri="{BB962C8B-B14F-4D97-AF65-F5344CB8AC3E}">
        <p14:creationId xmlns:p14="http://schemas.microsoft.com/office/powerpoint/2010/main" xmlns="" val="306252295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3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48131"/>
            <a:ext cx="24480000" cy="12491631"/>
          </a:xfrm>
          <a:prstGeom prst="rect">
            <a:avLst/>
          </a:prstGeom>
          <a:ln w="57150">
            <a:solidFill>
              <a:schemeClr val="bg2"/>
            </a:solidFill>
          </a:ln>
        </p:spPr>
      </p:pic>
      <p:sp>
        <p:nvSpPr>
          <p:cNvPr id="6" name="Larme 5"/>
          <p:cNvSpPr/>
          <p:nvPr/>
        </p:nvSpPr>
        <p:spPr>
          <a:xfrm>
            <a:off x="23009799" y="1146805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591072"/>
            <a:ext cx="691116" cy="523220"/>
          </a:xfrm>
          <a:prstGeom prst="rect">
            <a:avLst/>
          </a:prstGeom>
          <a:noFill/>
        </p:spPr>
        <p:txBody>
          <a:bodyPr wrap="square" rtlCol="0">
            <a:spAutoFit/>
          </a:bodyPr>
          <a:lstStyle/>
          <a:p>
            <a:r>
              <a:rPr lang="fr-FR" sz="2800" b="1" dirty="0" smtClean="0">
                <a:solidFill>
                  <a:schemeClr val="bg2"/>
                </a:solidFill>
              </a:rPr>
              <a:t>41</a:t>
            </a:r>
            <a:endParaRPr lang="fr-FR" sz="2800" b="1" dirty="0">
              <a:solidFill>
                <a:schemeClr val="bg2"/>
              </a:solidFill>
            </a:endParaRPr>
          </a:p>
        </p:txBody>
      </p:sp>
    </p:spTree>
    <p:extLst>
      <p:ext uri="{BB962C8B-B14F-4D97-AF65-F5344CB8AC3E}">
        <p14:creationId xmlns:p14="http://schemas.microsoft.com/office/powerpoint/2010/main" xmlns="" val="388631547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4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17314"/>
            <a:ext cx="24480000" cy="12473654"/>
          </a:xfrm>
          <a:prstGeom prst="rect">
            <a:avLst/>
          </a:prstGeom>
          <a:ln w="57150">
            <a:solidFill>
              <a:schemeClr val="bg2"/>
            </a:solidFill>
          </a:ln>
        </p:spPr>
      </p:pic>
      <p:sp>
        <p:nvSpPr>
          <p:cNvPr id="8" name="Larme 7"/>
          <p:cNvSpPr/>
          <p:nvPr/>
        </p:nvSpPr>
        <p:spPr>
          <a:xfrm>
            <a:off x="23009799" y="11468054"/>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558418"/>
            <a:ext cx="691116" cy="523220"/>
          </a:xfrm>
          <a:prstGeom prst="rect">
            <a:avLst/>
          </a:prstGeom>
          <a:noFill/>
        </p:spPr>
        <p:txBody>
          <a:bodyPr wrap="square" rtlCol="0">
            <a:spAutoFit/>
          </a:bodyPr>
          <a:lstStyle/>
          <a:p>
            <a:r>
              <a:rPr lang="fr-FR" sz="2800" b="1" dirty="0" smtClean="0">
                <a:solidFill>
                  <a:schemeClr val="bg2"/>
                </a:solidFill>
              </a:rPr>
              <a:t>42</a:t>
            </a:r>
            <a:endParaRPr lang="fr-FR" sz="2800" b="1" dirty="0">
              <a:solidFill>
                <a:schemeClr val="bg2"/>
              </a:solidFill>
            </a:endParaRPr>
          </a:p>
        </p:txBody>
      </p:sp>
    </p:spTree>
    <p:extLst>
      <p:ext uri="{BB962C8B-B14F-4D97-AF65-F5344CB8AC3E}">
        <p14:creationId xmlns:p14="http://schemas.microsoft.com/office/powerpoint/2010/main" xmlns="" val="397907356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5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84657"/>
            <a:ext cx="24480000" cy="12456000"/>
          </a:xfrm>
          <a:prstGeom prst="rect">
            <a:avLst/>
          </a:prstGeom>
          <a:ln w="57150">
            <a:solidFill>
              <a:schemeClr val="bg2"/>
            </a:solidFill>
          </a:ln>
        </p:spPr>
      </p:pic>
      <p:sp>
        <p:nvSpPr>
          <p:cNvPr id="6" name="Larme 5"/>
          <p:cNvSpPr/>
          <p:nvPr/>
        </p:nvSpPr>
        <p:spPr>
          <a:xfrm>
            <a:off x="23009799" y="11337423"/>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427787"/>
            <a:ext cx="691116" cy="523220"/>
          </a:xfrm>
          <a:prstGeom prst="rect">
            <a:avLst/>
          </a:prstGeom>
          <a:noFill/>
        </p:spPr>
        <p:txBody>
          <a:bodyPr wrap="square" rtlCol="0">
            <a:spAutoFit/>
          </a:bodyPr>
          <a:lstStyle/>
          <a:p>
            <a:r>
              <a:rPr lang="fr-FR" sz="2800" b="1" dirty="0" smtClean="0">
                <a:solidFill>
                  <a:schemeClr val="bg2"/>
                </a:solidFill>
              </a:rPr>
              <a:t>43</a:t>
            </a:r>
            <a:endParaRPr lang="fr-FR" sz="2800" b="1" dirty="0">
              <a:solidFill>
                <a:schemeClr val="bg2"/>
              </a:solidFill>
            </a:endParaRPr>
          </a:p>
        </p:txBody>
      </p:sp>
    </p:spTree>
    <p:extLst>
      <p:ext uri="{BB962C8B-B14F-4D97-AF65-F5344CB8AC3E}">
        <p14:creationId xmlns:p14="http://schemas.microsoft.com/office/powerpoint/2010/main" xmlns="" val="415526849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retour: </a:t>
              </a:r>
              <a:r>
                <a:rPr lang="fr-FR" sz="6000" b="1" dirty="0">
                  <a:solidFill>
                    <a:schemeClr val="bg1"/>
                  </a:solidFill>
                </a:rPr>
                <a:t>é</a:t>
              </a:r>
              <a:r>
                <a:rPr lang="fr-FR" sz="6000" b="1" dirty="0" smtClean="0">
                  <a:solidFill>
                    <a:schemeClr val="bg1"/>
                  </a:solidFill>
                </a:rPr>
                <a:t>cran 6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657" y="1280788"/>
            <a:ext cx="24480000" cy="12420000"/>
          </a:xfrm>
          <a:prstGeom prst="rect">
            <a:avLst/>
          </a:prstGeom>
          <a:ln w="57150">
            <a:solidFill>
              <a:schemeClr val="bg2"/>
            </a:solidFill>
          </a:ln>
        </p:spPr>
      </p:pic>
      <p:sp>
        <p:nvSpPr>
          <p:cNvPr id="8" name="Larme 7"/>
          <p:cNvSpPr/>
          <p:nvPr/>
        </p:nvSpPr>
        <p:spPr>
          <a:xfrm>
            <a:off x="23009799" y="11337425"/>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1427789"/>
            <a:ext cx="691116" cy="523220"/>
          </a:xfrm>
          <a:prstGeom prst="rect">
            <a:avLst/>
          </a:prstGeom>
          <a:noFill/>
        </p:spPr>
        <p:txBody>
          <a:bodyPr wrap="square" rtlCol="0">
            <a:spAutoFit/>
          </a:bodyPr>
          <a:lstStyle/>
          <a:p>
            <a:r>
              <a:rPr lang="fr-FR" sz="2800" b="1" dirty="0" smtClean="0">
                <a:solidFill>
                  <a:schemeClr val="bg2"/>
                </a:solidFill>
              </a:rPr>
              <a:t>44</a:t>
            </a:r>
            <a:endParaRPr lang="fr-FR" sz="2800" b="1" dirty="0">
              <a:solidFill>
                <a:schemeClr val="bg2"/>
              </a:solidFill>
            </a:endParaRPr>
          </a:p>
        </p:txBody>
      </p:sp>
    </p:spTree>
    <p:extLst>
      <p:ext uri="{BB962C8B-B14F-4D97-AF65-F5344CB8AC3E}">
        <p14:creationId xmlns:p14="http://schemas.microsoft.com/office/powerpoint/2010/main" xmlns="" val="344386287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0947" y="-246245"/>
              <a:ext cx="23611114" cy="1083374"/>
            </a:xfrm>
            <a:prstGeom prst="rect">
              <a:avLst/>
            </a:prstGeom>
            <a:noFill/>
          </p:spPr>
          <p:txBody>
            <a:bodyPr wrap="square" rtlCol="0">
              <a:spAutoFit/>
            </a:bodyPr>
            <a:lstStyle/>
            <a:p>
              <a:pPr algn="ctr"/>
              <a:r>
                <a:rPr lang="fr-FR" sz="6000" b="1" dirty="0" smtClean="0">
                  <a:solidFill>
                    <a:schemeClr val="bg1"/>
                  </a:solidFill>
                </a:rPr>
                <a:t>Interface de « Commande en attente d’accuser sa réception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52000"/>
            <a:ext cx="24480000" cy="12437708"/>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45</a:t>
            </a:r>
            <a:endParaRPr lang="fr-FR" sz="2800" b="1" dirty="0">
              <a:solidFill>
                <a:schemeClr val="bg2"/>
              </a:solidFill>
            </a:endParaRPr>
          </a:p>
        </p:txBody>
      </p:sp>
    </p:spTree>
    <p:extLst>
      <p:ext uri="{BB962C8B-B14F-4D97-AF65-F5344CB8AC3E}">
        <p14:creationId xmlns:p14="http://schemas.microsoft.com/office/powerpoint/2010/main" xmlns="" val="268145712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0947" y="-246245"/>
              <a:ext cx="23611114" cy="1083374"/>
            </a:xfrm>
            <a:prstGeom prst="rect">
              <a:avLst/>
            </a:prstGeom>
            <a:noFill/>
          </p:spPr>
          <p:txBody>
            <a:bodyPr wrap="square" rtlCol="0">
              <a:spAutoFit/>
            </a:bodyPr>
            <a:lstStyle/>
            <a:p>
              <a:pPr algn="ctr"/>
              <a:r>
                <a:rPr lang="fr-FR" sz="6000" b="1" dirty="0" smtClean="0">
                  <a:solidFill>
                    <a:schemeClr val="bg1"/>
                  </a:solidFill>
                </a:rPr>
                <a:t>Interface de « Déclarer un incident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248131"/>
            <a:ext cx="24480000" cy="12464506"/>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46</a:t>
            </a:r>
            <a:endParaRPr lang="fr-FR" sz="2800" b="1" dirty="0">
              <a:solidFill>
                <a:schemeClr val="bg2"/>
              </a:solidFill>
            </a:endParaRPr>
          </a:p>
        </p:txBody>
      </p:sp>
    </p:spTree>
    <p:extLst>
      <p:ext uri="{BB962C8B-B14F-4D97-AF65-F5344CB8AC3E}">
        <p14:creationId xmlns:p14="http://schemas.microsoft.com/office/powerpoint/2010/main" xmlns="" val="169478583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4307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des courses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7004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Analyse</a:t>
            </a:r>
            <a:r>
              <a:rPr lang="fr-FR" altLang="fr-FR" sz="2800" b="1" dirty="0" smtClean="0">
                <a:solidFill>
                  <a:schemeClr val="accent1"/>
                </a:solidFill>
                <a:latin typeface="Raleway Light" pitchFamily="-65" charset="0"/>
              </a:rPr>
              <a:t> </a:t>
            </a:r>
            <a:r>
              <a:rPr lang="fr-FR" altLang="fr-FR" sz="2800" b="1" dirty="0" smtClean="0">
                <a:solidFill>
                  <a:schemeClr val="tx1">
                    <a:lumMod val="50000"/>
                  </a:schemeClr>
                </a:solidFill>
                <a:latin typeface="Raleway Light" pitchFamily="-65" charset="0"/>
              </a:rPr>
              <a:t>( Diagramme des cas d’utilisation ) </a:t>
            </a:r>
          </a:p>
        </p:txBody>
      </p:sp>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420348" y="2767833"/>
            <a:ext cx="12449175" cy="10096500"/>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53355" y="65314"/>
              <a:ext cx="16751364" cy="13585652"/>
            </a:xfrm>
            <a:prstGeom prst="rect">
              <a:avLst/>
            </a:prstGeom>
          </p:spPr>
        </p:pic>
      </p:grpSp>
    </p:spTree>
    <p:extLst>
      <p:ext uri="{BB962C8B-B14F-4D97-AF65-F5344CB8AC3E}">
        <p14:creationId xmlns:p14="http://schemas.microsoft.com/office/powerpoint/2010/main" xmlns="" val="1478256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des courses</a:t>
            </a:r>
            <a:endParaRPr lang="id-ID" altLang="fr-FR" b="1" dirty="0">
              <a:solidFill>
                <a:schemeClr val="accent1"/>
              </a:solidFill>
              <a:latin typeface="Raleway Light" pitchFamily="-65" charset="0"/>
            </a:endParaRPr>
          </a:p>
        </p:txBody>
      </p:sp>
      <p:grpSp>
        <p:nvGrpSpPr>
          <p:cNvPr id="12" name="Groupe 11"/>
          <p:cNvGrpSpPr/>
          <p:nvPr/>
        </p:nvGrpSpPr>
        <p:grpSpPr>
          <a:xfrm>
            <a:off x="3942897" y="3398231"/>
            <a:ext cx="16382969" cy="8498859"/>
            <a:chOff x="3942897" y="3398231"/>
            <a:chExt cx="16382969" cy="8498859"/>
          </a:xfrm>
        </p:grpSpPr>
        <p:pic>
          <p:nvPicPr>
            <p:cNvPr id="7" name="Imag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01151" y="8168798"/>
              <a:ext cx="7322086" cy="3728292"/>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42897" y="3538295"/>
              <a:ext cx="7322088" cy="3722914"/>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733888" y="3398231"/>
              <a:ext cx="7591978" cy="3862978"/>
            </a:xfrm>
            <a:prstGeom prst="rect">
              <a:avLst/>
            </a:prstGeom>
          </p:spPr>
        </p:pic>
      </p:grpSp>
      <p:sp>
        <p:nvSpPr>
          <p:cNvPr id="23" name="ZoneTexte 22"/>
          <p:cNvSpPr txBox="1"/>
          <p:nvPr/>
        </p:nvSpPr>
        <p:spPr>
          <a:xfrm>
            <a:off x="1636712" y="2777791"/>
            <a:ext cx="7677150" cy="523220"/>
          </a:xfrm>
          <a:prstGeom prst="rect">
            <a:avLst/>
          </a:prstGeom>
          <a:noFill/>
        </p:spPr>
        <p:txBody>
          <a:bodyPr wrap="square" rtlCol="0">
            <a:spAutoFit/>
          </a:bodyPr>
          <a:lstStyle/>
          <a:p>
            <a:r>
              <a:rPr lang="fr-FR" sz="2800" b="1" dirty="0" smtClean="0">
                <a:solidFill>
                  <a:schemeClr val="accent6"/>
                </a:solidFill>
              </a:rPr>
              <a:t>Réalisation</a:t>
            </a:r>
            <a:endParaRPr lang="fr-FR" sz="2800" b="1" dirty="0">
              <a:solidFill>
                <a:schemeClr val="accent6"/>
              </a:solidFill>
            </a:endParaRPr>
          </a:p>
        </p:txBody>
      </p:sp>
    </p:spTree>
    <p:extLst>
      <p:ext uri="{BB962C8B-B14F-4D97-AF65-F5344CB8AC3E}">
        <p14:creationId xmlns:p14="http://schemas.microsoft.com/office/powerpoint/2010/main" xmlns="" val="10008816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course: </a:t>
              </a:r>
              <a:r>
                <a:rPr lang="fr-FR" sz="6000" b="1" dirty="0">
                  <a:solidFill>
                    <a:schemeClr val="bg1"/>
                  </a:solidFill>
                </a:rPr>
                <a:t>é</a:t>
              </a:r>
              <a:r>
                <a:rPr lang="fr-FR" sz="6000" b="1" dirty="0" smtClean="0">
                  <a:solidFill>
                    <a:schemeClr val="bg1"/>
                  </a:solidFill>
                </a:rPr>
                <a:t>cran 1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46851"/>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49</a:t>
            </a:r>
            <a:endParaRPr lang="fr-FR" sz="2800" b="1" dirty="0">
              <a:solidFill>
                <a:schemeClr val="bg2"/>
              </a:solidFill>
            </a:endParaRPr>
          </a:p>
        </p:txBody>
      </p:sp>
    </p:spTree>
    <p:extLst>
      <p:ext uri="{BB962C8B-B14F-4D97-AF65-F5344CB8AC3E}">
        <p14:creationId xmlns:p14="http://schemas.microsoft.com/office/powerpoint/2010/main" xmlns="" val="402654860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1614488" y="595313"/>
            <a:ext cx="123602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a:solidFill>
                  <a:schemeClr val="tx2"/>
                </a:solidFill>
                <a:latin typeface="Raleway" charset="0"/>
              </a:rPr>
              <a:t>CONTEXTE GÉNÉRAL</a:t>
            </a:r>
            <a:endParaRPr lang="id-ID" altLang="fr-FR" sz="6000" b="1">
              <a:solidFill>
                <a:schemeClr val="tx2"/>
              </a:solidFill>
              <a:latin typeface="Raleway" charset="0"/>
            </a:endParaRPr>
          </a:p>
        </p:txBody>
      </p:sp>
      <p:grpSp>
        <p:nvGrpSpPr>
          <p:cNvPr id="4" name="Group 6"/>
          <p:cNvGrpSpPr>
            <a:grpSpLocks/>
          </p:cNvGrpSpPr>
          <p:nvPr/>
        </p:nvGrpSpPr>
        <p:grpSpPr bwMode="auto">
          <a:xfrm>
            <a:off x="1730375" y="1784350"/>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20838" y="2057400"/>
            <a:ext cx="892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Organisme d’accueil (2/2)</a:t>
            </a:r>
            <a:endParaRPr lang="id-ID" altLang="fr-FR" b="1">
              <a:solidFill>
                <a:schemeClr val="accent1"/>
              </a:solidFill>
              <a:latin typeface="Raleway Light" pitchFamily="-65" charset="0"/>
            </a:endParaRPr>
          </a:p>
        </p:txBody>
      </p:sp>
      <p:pic>
        <p:nvPicPr>
          <p:cNvPr id="33797" name="Image 1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505700" y="3149600"/>
            <a:ext cx="6084888" cy="608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8" name="ZoneTexte 20"/>
          <p:cNvSpPr txBox="1">
            <a:spLocks noChangeArrowheads="1"/>
          </p:cNvSpPr>
          <p:nvPr/>
        </p:nvSpPr>
        <p:spPr bwMode="auto">
          <a:xfrm>
            <a:off x="12187238" y="9637713"/>
            <a:ext cx="8307387" cy="1446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1" hangingPunct="1"/>
            <a:r>
              <a:rPr lang="fr-FR" altLang="fr-FR" sz="4400"/>
              <a:t>« Essayez avant d’acheter sans avancer un euro »</a:t>
            </a: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0947" y="-246245"/>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course: écran 2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49971"/>
            <a:ext cx="24480000" cy="12456003"/>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50</a:t>
            </a:r>
            <a:endParaRPr lang="fr-FR" sz="2800" b="1" dirty="0">
              <a:solidFill>
                <a:schemeClr val="bg2"/>
              </a:solidFill>
            </a:endParaRPr>
          </a:p>
        </p:txBody>
      </p:sp>
    </p:spTree>
    <p:extLst>
      <p:ext uri="{BB962C8B-B14F-4D97-AF65-F5344CB8AC3E}">
        <p14:creationId xmlns:p14="http://schemas.microsoft.com/office/powerpoint/2010/main" xmlns="" val="209803279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420947" y="-246245"/>
              <a:ext cx="23611114" cy="1083374"/>
            </a:xfrm>
            <a:prstGeom prst="rect">
              <a:avLst/>
            </a:prstGeom>
            <a:noFill/>
          </p:spPr>
          <p:txBody>
            <a:bodyPr wrap="square" rtlCol="0">
              <a:spAutoFit/>
            </a:bodyPr>
            <a:lstStyle/>
            <a:p>
              <a:pPr algn="ctr"/>
              <a:r>
                <a:rPr lang="fr-FR" sz="6000" b="1" dirty="0" smtClean="0">
                  <a:solidFill>
                    <a:schemeClr val="bg1"/>
                  </a:solidFill>
                </a:rPr>
                <a:t>Interface de « Planification de course: écran 3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349971"/>
            <a:ext cx="24480000" cy="12464834"/>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51</a:t>
            </a:r>
            <a:endParaRPr lang="fr-FR" sz="2800" b="1" dirty="0">
              <a:solidFill>
                <a:schemeClr val="bg2"/>
              </a:solidFill>
            </a:endParaRPr>
          </a:p>
        </p:txBody>
      </p:sp>
    </p:spTree>
    <p:extLst>
      <p:ext uri="{BB962C8B-B14F-4D97-AF65-F5344CB8AC3E}">
        <p14:creationId xmlns:p14="http://schemas.microsoft.com/office/powerpoint/2010/main" xmlns="" val="123588642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4307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3: Gestion des paiement</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242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Analyse ( Diagramme des cas d’utilisation )</a:t>
            </a:r>
          </a:p>
        </p:txBody>
      </p:sp>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71961" y="3482208"/>
            <a:ext cx="12763500" cy="8667750"/>
          </a:xfrm>
          <a:prstGeom prst="rect">
            <a:avLst/>
          </a:prstGeom>
        </p:spPr>
      </p:pic>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83535" y="0"/>
              <a:ext cx="20293364" cy="13781314"/>
            </a:xfrm>
            <a:prstGeom prst="rect">
              <a:avLst/>
            </a:prstGeom>
          </p:spPr>
        </p:pic>
      </p:grpSp>
    </p:spTree>
    <p:extLst>
      <p:ext uri="{BB962C8B-B14F-4D97-AF65-F5344CB8AC3E}">
        <p14:creationId xmlns:p14="http://schemas.microsoft.com/office/powerpoint/2010/main" xmlns="" val="9323108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PAIEMENTS</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3: Gestion des paiement</a:t>
            </a:r>
            <a:endParaRPr lang="id-ID" altLang="fr-FR" b="1" dirty="0">
              <a:solidFill>
                <a:schemeClr val="accent1"/>
              </a:solidFill>
              <a:latin typeface="Raleway Light" pitchFamily="-65" charset="0"/>
            </a:endParaRPr>
          </a:p>
        </p:txBody>
      </p:sp>
      <p:grpSp>
        <p:nvGrpSpPr>
          <p:cNvPr id="6" name="Groupe 5"/>
          <p:cNvGrpSpPr/>
          <p:nvPr/>
        </p:nvGrpSpPr>
        <p:grpSpPr>
          <a:xfrm>
            <a:off x="4102100" y="3807950"/>
            <a:ext cx="16716792" cy="8394718"/>
            <a:chOff x="4102100" y="3807950"/>
            <a:chExt cx="16716792" cy="8394718"/>
          </a:xfrm>
        </p:grpSpPr>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723710" y="8592564"/>
              <a:ext cx="7095182" cy="361010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02100" y="3807950"/>
              <a:ext cx="7095182" cy="3617866"/>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3723710" y="3807950"/>
              <a:ext cx="7095182" cy="3599608"/>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133283" y="8603060"/>
              <a:ext cx="7069362" cy="3599608"/>
            </a:xfrm>
            <a:prstGeom prst="rect">
              <a:avLst/>
            </a:prstGeom>
          </p:spPr>
        </p:pic>
      </p:grpSp>
      <p:sp>
        <p:nvSpPr>
          <p:cNvPr id="7" name="ZoneTexte 6"/>
          <p:cNvSpPr txBox="1"/>
          <p:nvPr/>
        </p:nvSpPr>
        <p:spPr>
          <a:xfrm>
            <a:off x="1636712" y="2706906"/>
            <a:ext cx="6800850" cy="1077218"/>
          </a:xfrm>
          <a:prstGeom prst="rect">
            <a:avLst/>
          </a:prstGeom>
          <a:noFill/>
        </p:spPr>
        <p:txBody>
          <a:bodyPr wrap="square" rtlCol="0">
            <a:spAutoFit/>
          </a:bodyPr>
          <a:lstStyle/>
          <a:p>
            <a:r>
              <a:rPr lang="fr-FR" altLang="fr-FR" sz="2800" b="1" dirty="0" smtClean="0">
                <a:solidFill>
                  <a:schemeClr val="accent6"/>
                </a:solidFill>
                <a:latin typeface="Raleway Light" pitchFamily="-65" charset="0"/>
              </a:rPr>
              <a:t>Réalisation</a:t>
            </a:r>
            <a:endParaRPr lang="id-ID" altLang="fr-FR" sz="2800" b="1" dirty="0">
              <a:solidFill>
                <a:schemeClr val="accent6"/>
              </a:solidFill>
              <a:latin typeface="Raleway Light" pitchFamily="-65" charset="0"/>
            </a:endParaRPr>
          </a:p>
          <a:p>
            <a:endParaRPr lang="fr-FR" dirty="0"/>
          </a:p>
        </p:txBody>
      </p:sp>
    </p:spTree>
    <p:extLst>
      <p:ext uri="{BB962C8B-B14F-4D97-AF65-F5344CB8AC3E}">
        <p14:creationId xmlns:p14="http://schemas.microsoft.com/office/powerpoint/2010/main" xmlns="" val="42361489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Facturation: </a:t>
              </a:r>
              <a:r>
                <a:rPr lang="fr-FR" sz="6000" b="1" dirty="0">
                  <a:solidFill>
                    <a:schemeClr val="bg1"/>
                  </a:solidFill>
                </a:rPr>
                <a:t>é</a:t>
              </a:r>
              <a:r>
                <a:rPr lang="fr-FR" sz="6000" b="1" dirty="0" smtClean="0">
                  <a:solidFill>
                    <a:schemeClr val="bg1"/>
                  </a:solidFill>
                </a:rPr>
                <a:t>cran 1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82465"/>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54</a:t>
            </a:r>
            <a:endParaRPr lang="fr-FR" sz="2800" b="1" dirty="0">
              <a:solidFill>
                <a:schemeClr val="bg2"/>
              </a:solidFill>
            </a:endParaRPr>
          </a:p>
        </p:txBody>
      </p:sp>
    </p:spTree>
    <p:extLst>
      <p:ext uri="{BB962C8B-B14F-4D97-AF65-F5344CB8AC3E}">
        <p14:creationId xmlns:p14="http://schemas.microsoft.com/office/powerpoint/2010/main" xmlns="" val="284039350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Résumé facture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19471"/>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55</a:t>
            </a:r>
            <a:endParaRPr lang="fr-FR" sz="2800" b="1" dirty="0">
              <a:solidFill>
                <a:schemeClr val="bg2"/>
              </a:solidFill>
            </a:endParaRPr>
          </a:p>
        </p:txBody>
      </p:sp>
    </p:spTree>
    <p:extLst>
      <p:ext uri="{BB962C8B-B14F-4D97-AF65-F5344CB8AC3E}">
        <p14:creationId xmlns:p14="http://schemas.microsoft.com/office/powerpoint/2010/main" xmlns="" val="125680589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Création de charge supplémentaire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64831"/>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56</a:t>
            </a:r>
            <a:endParaRPr lang="fr-FR" sz="2800" b="1" dirty="0">
              <a:solidFill>
                <a:schemeClr val="bg2"/>
              </a:solidFill>
            </a:endParaRPr>
          </a:p>
        </p:txBody>
      </p:sp>
    </p:spTree>
    <p:extLst>
      <p:ext uri="{BB962C8B-B14F-4D97-AF65-F5344CB8AC3E}">
        <p14:creationId xmlns:p14="http://schemas.microsoft.com/office/powerpoint/2010/main" xmlns="" val="36932909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Capture de charge supplémentaire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55684"/>
          </a:xfrm>
          <a:prstGeom prst="rect">
            <a:avLst/>
          </a:prstGeom>
          <a:ln w="57150">
            <a:solidFill>
              <a:schemeClr val="bg2"/>
            </a:solidFill>
          </a:ln>
        </p:spPr>
      </p:pic>
      <p:sp>
        <p:nvSpPr>
          <p:cNvPr id="6" name="Larme 5"/>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57</a:t>
            </a:r>
            <a:endParaRPr lang="fr-FR" sz="2800" b="1" dirty="0">
              <a:solidFill>
                <a:schemeClr val="bg2"/>
              </a:solidFill>
            </a:endParaRPr>
          </a:p>
        </p:txBody>
      </p:sp>
    </p:spTree>
    <p:extLst>
      <p:ext uri="{BB962C8B-B14F-4D97-AF65-F5344CB8AC3E}">
        <p14:creationId xmlns:p14="http://schemas.microsoft.com/office/powerpoint/2010/main" xmlns="" val="19234948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6" name="Groupe 5"/>
          <p:cNvGrpSpPr/>
          <p:nvPr/>
        </p:nvGrpSpPr>
        <p:grpSpPr>
          <a:xfrm>
            <a:off x="7731358" y="4185332"/>
            <a:ext cx="8911758" cy="5479429"/>
            <a:chOff x="7731358" y="4185332"/>
            <a:chExt cx="8911758" cy="5479429"/>
          </a:xfrm>
        </p:grpSpPr>
        <p:sp>
          <p:nvSpPr>
            <p:cNvPr id="5" name="TextBox 5"/>
            <p:cNvSpPr txBox="1">
              <a:spLocks noChangeArrowheads="1"/>
            </p:cNvSpPr>
            <p:nvPr/>
          </p:nvSpPr>
          <p:spPr bwMode="auto">
            <a:xfrm>
              <a:off x="7731358" y="6802439"/>
              <a:ext cx="8911758"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smtClean="0">
                  <a:solidFill>
                    <a:schemeClr val="bg1"/>
                  </a:solidFill>
                  <a:latin typeface="Raleway" charset="0"/>
                </a:rPr>
                <a:t>RELEASE 3:</a:t>
              </a:r>
            </a:p>
            <a:p>
              <a:pPr algn="ctr" eaLnBrk="1" hangingPunct="1"/>
              <a:r>
                <a:rPr lang="fr-FR" altLang="fr-FR" sz="6000" b="1" dirty="0" smtClean="0">
                  <a:solidFill>
                    <a:schemeClr val="bg1"/>
                  </a:solidFill>
                  <a:latin typeface="Raleway" charset="0"/>
                </a:rPr>
                <a:t>GESTION MARQUES</a:t>
              </a:r>
            </a:p>
            <a:p>
              <a:pPr algn="ctr" eaLnBrk="1" hangingPunct="1"/>
              <a:r>
                <a:rPr lang="fr-FR" altLang="fr-FR" sz="6000" b="1" dirty="0" smtClean="0">
                  <a:solidFill>
                    <a:schemeClr val="bg1"/>
                  </a:solidFill>
                  <a:latin typeface="Raleway" charset="0"/>
                </a:rPr>
                <a:t>ET DES NOTIFICATIONS</a:t>
              </a:r>
            </a:p>
          </p:txBody>
        </p:sp>
        <p:sp>
          <p:nvSpPr>
            <p:cNvPr id="22" name="Freeform 21"/>
            <p:cNvSpPr>
              <a:spLocks noEditPoints="1"/>
            </p:cNvSpPr>
            <p:nvPr/>
          </p:nvSpPr>
          <p:spPr bwMode="auto">
            <a:xfrm>
              <a:off x="11002393" y="4185332"/>
              <a:ext cx="2369688" cy="2074636"/>
            </a:xfrm>
            <a:custGeom>
              <a:avLst/>
              <a:gdLst>
                <a:gd name="T0" fmla="*/ 705133 w 1500"/>
                <a:gd name="T1" fmla="*/ 179115 h 1500"/>
                <a:gd name="T2" fmla="*/ 695067 w 1500"/>
                <a:gd name="T3" fmla="*/ 49813 h 1500"/>
                <a:gd name="T4" fmla="*/ 148867 w 1500"/>
                <a:gd name="T5" fmla="*/ 0 h 1500"/>
                <a:gd name="T6" fmla="*/ 99068 w 1500"/>
                <a:gd name="T7" fmla="*/ 168516 h 1500"/>
                <a:gd name="T8" fmla="*/ 14834 w 1500"/>
                <a:gd name="T9" fmla="*/ 278211 h 1500"/>
                <a:gd name="T10" fmla="*/ 0 w 1500"/>
                <a:gd name="T11" fmla="*/ 347631 h 1500"/>
                <a:gd name="T12" fmla="*/ 74699 w 1500"/>
                <a:gd name="T13" fmla="*/ 422351 h 1500"/>
                <a:gd name="T14" fmla="*/ 123968 w 1500"/>
                <a:gd name="T15" fmla="*/ 794889 h 1500"/>
                <a:gd name="T16" fmla="*/ 719966 w 1500"/>
                <a:gd name="T17" fmla="*/ 745076 h 1500"/>
                <a:gd name="T18" fmla="*/ 719966 w 1500"/>
                <a:gd name="T19" fmla="*/ 422351 h 1500"/>
                <a:gd name="T20" fmla="*/ 794665 w 1500"/>
                <a:gd name="T21" fmla="*/ 322725 h 1500"/>
                <a:gd name="T22" fmla="*/ 645798 w 1500"/>
                <a:gd name="T23" fmla="*/ 49813 h 1500"/>
                <a:gd name="T24" fmla="*/ 148867 w 1500"/>
                <a:gd name="T25" fmla="*/ 148909 h 1500"/>
                <a:gd name="T26" fmla="*/ 148867 w 1500"/>
                <a:gd name="T27" fmla="*/ 49813 h 1500"/>
                <a:gd name="T28" fmla="*/ 253233 w 1500"/>
                <a:gd name="T29" fmla="*/ 372538 h 1500"/>
                <a:gd name="T30" fmla="*/ 248465 w 1500"/>
                <a:gd name="T31" fmla="*/ 198722 h 1500"/>
                <a:gd name="T32" fmla="*/ 253233 w 1500"/>
                <a:gd name="T33" fmla="*/ 372538 h 1500"/>
                <a:gd name="T34" fmla="*/ 385148 w 1500"/>
                <a:gd name="T35" fmla="*/ 198722 h 1500"/>
                <a:gd name="T36" fmla="*/ 279192 w 1500"/>
                <a:gd name="T37" fmla="*/ 372538 h 1500"/>
                <a:gd name="T38" fmla="*/ 409517 w 1500"/>
                <a:gd name="T39" fmla="*/ 198722 h 1500"/>
                <a:gd name="T40" fmla="*/ 515473 w 1500"/>
                <a:gd name="T41" fmla="*/ 372538 h 1500"/>
                <a:gd name="T42" fmla="*/ 409517 w 1500"/>
                <a:gd name="T43" fmla="*/ 198722 h 1500"/>
                <a:gd name="T44" fmla="*/ 546200 w 1500"/>
                <a:gd name="T45" fmla="*/ 198722 h 1500"/>
                <a:gd name="T46" fmla="*/ 541432 w 1500"/>
                <a:gd name="T47" fmla="*/ 372538 h 1500"/>
                <a:gd name="T48" fmla="*/ 49799 w 1500"/>
                <a:gd name="T49" fmla="*/ 347631 h 1500"/>
                <a:gd name="T50" fmla="*/ 54567 w 1500"/>
                <a:gd name="T51" fmla="*/ 307887 h 1500"/>
                <a:gd name="T52" fmla="*/ 148867 w 1500"/>
                <a:gd name="T53" fmla="*/ 198722 h 1500"/>
                <a:gd name="T54" fmla="*/ 120259 w 1500"/>
                <a:gd name="T55" fmla="*/ 372538 h 1500"/>
                <a:gd name="T56" fmla="*/ 49799 w 1500"/>
                <a:gd name="T57" fmla="*/ 347631 h 1500"/>
                <a:gd name="T58" fmla="*/ 310449 w 1500"/>
                <a:gd name="T59" fmla="*/ 745076 h 1500"/>
                <a:gd name="T60" fmla="*/ 496401 w 1500"/>
                <a:gd name="T61" fmla="*/ 497071 h 1500"/>
                <a:gd name="T62" fmla="*/ 670697 w 1500"/>
                <a:gd name="T63" fmla="*/ 745076 h 1500"/>
                <a:gd name="T64" fmla="*/ 521300 w 1500"/>
                <a:gd name="T65" fmla="*/ 497071 h 1500"/>
                <a:gd name="T66" fmla="*/ 310449 w 1500"/>
                <a:gd name="T67" fmla="*/ 472164 h 1500"/>
                <a:gd name="T68" fmla="*/ 285550 w 1500"/>
                <a:gd name="T69" fmla="*/ 745076 h 1500"/>
                <a:gd name="T70" fmla="*/ 123968 w 1500"/>
                <a:gd name="T71" fmla="*/ 422351 h 1500"/>
                <a:gd name="T72" fmla="*/ 670697 w 1500"/>
                <a:gd name="T73" fmla="*/ 745076 h 1500"/>
                <a:gd name="T74" fmla="*/ 719966 w 1500"/>
                <a:gd name="T75" fmla="*/ 372538 h 1500"/>
                <a:gd name="T76" fmla="*/ 574808 w 1500"/>
                <a:gd name="T77" fmla="*/ 198722 h 1500"/>
                <a:gd name="T78" fmla="*/ 645798 w 1500"/>
                <a:gd name="T79" fmla="*/ 198722 h 1500"/>
                <a:gd name="T80" fmla="*/ 740098 w 1500"/>
                <a:gd name="T81" fmla="*/ 307887 h 1500"/>
                <a:gd name="T82" fmla="*/ 744866 w 1500"/>
                <a:gd name="T83" fmla="*/ 347631 h 15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00" h="1500">
                  <a:moveTo>
                    <a:pt x="1472" y="525"/>
                  </a:moveTo>
                  <a:cubicBezTo>
                    <a:pt x="1331" y="338"/>
                    <a:pt x="1331" y="338"/>
                    <a:pt x="1331" y="338"/>
                  </a:cubicBezTo>
                  <a:cubicBezTo>
                    <a:pt x="1326" y="330"/>
                    <a:pt x="1319" y="324"/>
                    <a:pt x="1312" y="318"/>
                  </a:cubicBezTo>
                  <a:cubicBezTo>
                    <a:pt x="1312" y="94"/>
                    <a:pt x="1312" y="94"/>
                    <a:pt x="1312" y="94"/>
                  </a:cubicBezTo>
                  <a:cubicBezTo>
                    <a:pt x="1312" y="42"/>
                    <a:pt x="1271" y="0"/>
                    <a:pt x="1219" y="0"/>
                  </a:cubicBezTo>
                  <a:cubicBezTo>
                    <a:pt x="281" y="0"/>
                    <a:pt x="281" y="0"/>
                    <a:pt x="281" y="0"/>
                  </a:cubicBezTo>
                  <a:cubicBezTo>
                    <a:pt x="229" y="0"/>
                    <a:pt x="187" y="42"/>
                    <a:pt x="187" y="94"/>
                  </a:cubicBezTo>
                  <a:cubicBezTo>
                    <a:pt x="187" y="318"/>
                    <a:pt x="187" y="318"/>
                    <a:pt x="187" y="318"/>
                  </a:cubicBezTo>
                  <a:cubicBezTo>
                    <a:pt x="181" y="324"/>
                    <a:pt x="174" y="330"/>
                    <a:pt x="169" y="338"/>
                  </a:cubicBezTo>
                  <a:cubicBezTo>
                    <a:pt x="28" y="525"/>
                    <a:pt x="28" y="525"/>
                    <a:pt x="28" y="525"/>
                  </a:cubicBezTo>
                  <a:cubicBezTo>
                    <a:pt x="10" y="549"/>
                    <a:pt x="0" y="579"/>
                    <a:pt x="0" y="609"/>
                  </a:cubicBezTo>
                  <a:cubicBezTo>
                    <a:pt x="0" y="656"/>
                    <a:pt x="0" y="656"/>
                    <a:pt x="0" y="656"/>
                  </a:cubicBezTo>
                  <a:cubicBezTo>
                    <a:pt x="0" y="734"/>
                    <a:pt x="63" y="797"/>
                    <a:pt x="141" y="797"/>
                  </a:cubicBezTo>
                  <a:cubicBezTo>
                    <a:pt x="141" y="797"/>
                    <a:pt x="141" y="797"/>
                    <a:pt x="141" y="797"/>
                  </a:cubicBezTo>
                  <a:cubicBezTo>
                    <a:pt x="141" y="1406"/>
                    <a:pt x="141" y="1406"/>
                    <a:pt x="141" y="1406"/>
                  </a:cubicBezTo>
                  <a:cubicBezTo>
                    <a:pt x="141" y="1458"/>
                    <a:pt x="183" y="1500"/>
                    <a:pt x="234" y="1500"/>
                  </a:cubicBezTo>
                  <a:cubicBezTo>
                    <a:pt x="1266" y="1500"/>
                    <a:pt x="1266" y="1500"/>
                    <a:pt x="1266" y="1500"/>
                  </a:cubicBezTo>
                  <a:cubicBezTo>
                    <a:pt x="1317" y="1500"/>
                    <a:pt x="1359" y="1458"/>
                    <a:pt x="1359" y="1406"/>
                  </a:cubicBezTo>
                  <a:cubicBezTo>
                    <a:pt x="1359" y="797"/>
                    <a:pt x="1359" y="797"/>
                    <a:pt x="1359" y="797"/>
                  </a:cubicBezTo>
                  <a:cubicBezTo>
                    <a:pt x="1359" y="797"/>
                    <a:pt x="1359" y="797"/>
                    <a:pt x="1359" y="797"/>
                  </a:cubicBezTo>
                  <a:cubicBezTo>
                    <a:pt x="1437" y="797"/>
                    <a:pt x="1500" y="734"/>
                    <a:pt x="1500" y="656"/>
                  </a:cubicBezTo>
                  <a:cubicBezTo>
                    <a:pt x="1500" y="609"/>
                    <a:pt x="1500" y="609"/>
                    <a:pt x="1500" y="609"/>
                  </a:cubicBezTo>
                  <a:cubicBezTo>
                    <a:pt x="1500" y="579"/>
                    <a:pt x="1490" y="549"/>
                    <a:pt x="1472" y="525"/>
                  </a:cubicBezTo>
                  <a:close/>
                  <a:moveTo>
                    <a:pt x="1219" y="94"/>
                  </a:moveTo>
                  <a:cubicBezTo>
                    <a:pt x="1219" y="281"/>
                    <a:pt x="1219" y="281"/>
                    <a:pt x="1219" y="281"/>
                  </a:cubicBezTo>
                  <a:cubicBezTo>
                    <a:pt x="281" y="281"/>
                    <a:pt x="281" y="281"/>
                    <a:pt x="281" y="281"/>
                  </a:cubicBezTo>
                  <a:cubicBezTo>
                    <a:pt x="281" y="281"/>
                    <a:pt x="281" y="281"/>
                    <a:pt x="281" y="281"/>
                  </a:cubicBezTo>
                  <a:cubicBezTo>
                    <a:pt x="281" y="94"/>
                    <a:pt x="281" y="94"/>
                    <a:pt x="281" y="94"/>
                  </a:cubicBezTo>
                  <a:lnTo>
                    <a:pt x="1219" y="94"/>
                  </a:lnTo>
                  <a:close/>
                  <a:moveTo>
                    <a:pt x="478" y="703"/>
                  </a:moveTo>
                  <a:cubicBezTo>
                    <a:pt x="281" y="703"/>
                    <a:pt x="281" y="703"/>
                    <a:pt x="281" y="703"/>
                  </a:cubicBezTo>
                  <a:cubicBezTo>
                    <a:pt x="469" y="375"/>
                    <a:pt x="469" y="375"/>
                    <a:pt x="469" y="375"/>
                  </a:cubicBezTo>
                  <a:cubicBezTo>
                    <a:pt x="572" y="375"/>
                    <a:pt x="572" y="375"/>
                    <a:pt x="572" y="375"/>
                  </a:cubicBezTo>
                  <a:lnTo>
                    <a:pt x="478" y="703"/>
                  </a:lnTo>
                  <a:close/>
                  <a:moveTo>
                    <a:pt x="620" y="375"/>
                  </a:moveTo>
                  <a:cubicBezTo>
                    <a:pt x="727" y="375"/>
                    <a:pt x="727" y="375"/>
                    <a:pt x="727" y="375"/>
                  </a:cubicBezTo>
                  <a:cubicBezTo>
                    <a:pt x="727" y="703"/>
                    <a:pt x="727" y="703"/>
                    <a:pt x="727" y="703"/>
                  </a:cubicBezTo>
                  <a:cubicBezTo>
                    <a:pt x="527" y="703"/>
                    <a:pt x="527" y="703"/>
                    <a:pt x="527" y="703"/>
                  </a:cubicBezTo>
                  <a:lnTo>
                    <a:pt x="620" y="375"/>
                  </a:lnTo>
                  <a:close/>
                  <a:moveTo>
                    <a:pt x="773" y="375"/>
                  </a:moveTo>
                  <a:cubicBezTo>
                    <a:pt x="880" y="375"/>
                    <a:pt x="880" y="375"/>
                    <a:pt x="880" y="375"/>
                  </a:cubicBezTo>
                  <a:cubicBezTo>
                    <a:pt x="973" y="703"/>
                    <a:pt x="973" y="703"/>
                    <a:pt x="973" y="703"/>
                  </a:cubicBezTo>
                  <a:cubicBezTo>
                    <a:pt x="773" y="703"/>
                    <a:pt x="773" y="703"/>
                    <a:pt x="773" y="703"/>
                  </a:cubicBezTo>
                  <a:lnTo>
                    <a:pt x="773" y="375"/>
                  </a:lnTo>
                  <a:close/>
                  <a:moveTo>
                    <a:pt x="928" y="375"/>
                  </a:moveTo>
                  <a:cubicBezTo>
                    <a:pt x="1031" y="375"/>
                    <a:pt x="1031" y="375"/>
                    <a:pt x="1031" y="375"/>
                  </a:cubicBezTo>
                  <a:cubicBezTo>
                    <a:pt x="1219" y="703"/>
                    <a:pt x="1219" y="703"/>
                    <a:pt x="1219" y="703"/>
                  </a:cubicBezTo>
                  <a:cubicBezTo>
                    <a:pt x="1022" y="703"/>
                    <a:pt x="1022" y="703"/>
                    <a:pt x="1022" y="703"/>
                  </a:cubicBezTo>
                  <a:lnTo>
                    <a:pt x="928" y="375"/>
                  </a:lnTo>
                  <a:close/>
                  <a:moveTo>
                    <a:pt x="94" y="656"/>
                  </a:moveTo>
                  <a:cubicBezTo>
                    <a:pt x="94" y="609"/>
                    <a:pt x="94" y="609"/>
                    <a:pt x="94" y="609"/>
                  </a:cubicBezTo>
                  <a:cubicBezTo>
                    <a:pt x="94" y="599"/>
                    <a:pt x="97" y="589"/>
                    <a:pt x="103" y="581"/>
                  </a:cubicBezTo>
                  <a:cubicBezTo>
                    <a:pt x="244" y="394"/>
                    <a:pt x="244" y="394"/>
                    <a:pt x="244" y="394"/>
                  </a:cubicBezTo>
                  <a:cubicBezTo>
                    <a:pt x="253" y="382"/>
                    <a:pt x="266" y="375"/>
                    <a:pt x="281" y="375"/>
                  </a:cubicBezTo>
                  <a:cubicBezTo>
                    <a:pt x="415" y="375"/>
                    <a:pt x="415" y="375"/>
                    <a:pt x="415" y="375"/>
                  </a:cubicBezTo>
                  <a:cubicBezTo>
                    <a:pt x="227" y="703"/>
                    <a:pt x="227" y="703"/>
                    <a:pt x="227" y="703"/>
                  </a:cubicBezTo>
                  <a:cubicBezTo>
                    <a:pt x="141" y="703"/>
                    <a:pt x="141" y="703"/>
                    <a:pt x="141" y="703"/>
                  </a:cubicBezTo>
                  <a:cubicBezTo>
                    <a:pt x="115" y="703"/>
                    <a:pt x="94" y="682"/>
                    <a:pt x="94" y="656"/>
                  </a:cubicBezTo>
                  <a:close/>
                  <a:moveTo>
                    <a:pt x="937" y="1406"/>
                  </a:moveTo>
                  <a:cubicBezTo>
                    <a:pt x="586" y="1406"/>
                    <a:pt x="586" y="1406"/>
                    <a:pt x="586" y="1406"/>
                  </a:cubicBezTo>
                  <a:cubicBezTo>
                    <a:pt x="586" y="938"/>
                    <a:pt x="586" y="938"/>
                    <a:pt x="586" y="938"/>
                  </a:cubicBezTo>
                  <a:cubicBezTo>
                    <a:pt x="937" y="938"/>
                    <a:pt x="937" y="938"/>
                    <a:pt x="937" y="938"/>
                  </a:cubicBezTo>
                  <a:lnTo>
                    <a:pt x="937" y="1406"/>
                  </a:lnTo>
                  <a:close/>
                  <a:moveTo>
                    <a:pt x="1266" y="1406"/>
                  </a:moveTo>
                  <a:cubicBezTo>
                    <a:pt x="984" y="1406"/>
                    <a:pt x="984" y="1406"/>
                    <a:pt x="984" y="1406"/>
                  </a:cubicBezTo>
                  <a:cubicBezTo>
                    <a:pt x="984" y="938"/>
                    <a:pt x="984" y="938"/>
                    <a:pt x="984" y="938"/>
                  </a:cubicBezTo>
                  <a:cubicBezTo>
                    <a:pt x="984" y="912"/>
                    <a:pt x="963" y="891"/>
                    <a:pt x="937" y="891"/>
                  </a:cubicBezTo>
                  <a:cubicBezTo>
                    <a:pt x="586" y="891"/>
                    <a:pt x="586" y="891"/>
                    <a:pt x="586" y="891"/>
                  </a:cubicBezTo>
                  <a:cubicBezTo>
                    <a:pt x="560" y="891"/>
                    <a:pt x="539" y="912"/>
                    <a:pt x="539" y="938"/>
                  </a:cubicBezTo>
                  <a:cubicBezTo>
                    <a:pt x="539" y="1406"/>
                    <a:pt x="539" y="1406"/>
                    <a:pt x="539" y="1406"/>
                  </a:cubicBezTo>
                  <a:cubicBezTo>
                    <a:pt x="234" y="1406"/>
                    <a:pt x="234" y="1406"/>
                    <a:pt x="234" y="1406"/>
                  </a:cubicBezTo>
                  <a:cubicBezTo>
                    <a:pt x="234" y="797"/>
                    <a:pt x="234" y="797"/>
                    <a:pt x="234" y="797"/>
                  </a:cubicBezTo>
                  <a:cubicBezTo>
                    <a:pt x="1266" y="797"/>
                    <a:pt x="1266" y="797"/>
                    <a:pt x="1266" y="797"/>
                  </a:cubicBezTo>
                  <a:lnTo>
                    <a:pt x="1266" y="1406"/>
                  </a:lnTo>
                  <a:close/>
                  <a:moveTo>
                    <a:pt x="1406" y="656"/>
                  </a:moveTo>
                  <a:cubicBezTo>
                    <a:pt x="1406" y="682"/>
                    <a:pt x="1385" y="703"/>
                    <a:pt x="1359" y="703"/>
                  </a:cubicBezTo>
                  <a:cubicBezTo>
                    <a:pt x="1273" y="703"/>
                    <a:pt x="1273" y="703"/>
                    <a:pt x="1273" y="703"/>
                  </a:cubicBezTo>
                  <a:cubicBezTo>
                    <a:pt x="1085" y="375"/>
                    <a:pt x="1085" y="375"/>
                    <a:pt x="1085" y="375"/>
                  </a:cubicBezTo>
                  <a:cubicBezTo>
                    <a:pt x="1219" y="375"/>
                    <a:pt x="1219" y="375"/>
                    <a:pt x="1219" y="375"/>
                  </a:cubicBezTo>
                  <a:cubicBezTo>
                    <a:pt x="1219" y="375"/>
                    <a:pt x="1219" y="375"/>
                    <a:pt x="1219" y="375"/>
                  </a:cubicBezTo>
                  <a:cubicBezTo>
                    <a:pt x="1234" y="375"/>
                    <a:pt x="1247" y="382"/>
                    <a:pt x="1256" y="394"/>
                  </a:cubicBezTo>
                  <a:cubicBezTo>
                    <a:pt x="1397" y="581"/>
                    <a:pt x="1397" y="581"/>
                    <a:pt x="1397" y="581"/>
                  </a:cubicBezTo>
                  <a:cubicBezTo>
                    <a:pt x="1403" y="589"/>
                    <a:pt x="1406" y="599"/>
                    <a:pt x="1406" y="609"/>
                  </a:cubicBezTo>
                  <a:lnTo>
                    <a:pt x="1406" y="656"/>
                  </a:lnTo>
                  <a:close/>
                </a:path>
              </a:pathLst>
            </a:custGeom>
            <a:solidFill>
              <a:schemeClr val="bg2"/>
            </a:solidFill>
            <a:ln>
              <a:noFill/>
            </a:ln>
          </p:spPr>
          <p:style>
            <a:lnRef idx="3">
              <a:schemeClr val="lt1"/>
            </a:lnRef>
            <a:fillRef idx="1">
              <a:schemeClr val="accent5"/>
            </a:fillRef>
            <a:effectRef idx="1">
              <a:schemeClr val="accent5"/>
            </a:effectRef>
            <a:fontRef idx="minor">
              <a:schemeClr val="lt1"/>
            </a:fontRef>
          </p:style>
          <p:txBody>
            <a:bodyPr/>
            <a:lstStyle/>
            <a:p>
              <a:pPr eaLnBrk="1" hangingPunct="1">
                <a:defRPr/>
              </a:pPr>
              <a:endParaRPr lang="fr-FR"/>
            </a:p>
          </p:txBody>
        </p:sp>
      </p:grpSp>
      <p:grpSp>
        <p:nvGrpSpPr>
          <p:cNvPr id="2" name="Groupe 1"/>
          <p:cNvGrpSpPr/>
          <p:nvPr/>
        </p:nvGrpSpPr>
        <p:grpSpPr>
          <a:xfrm>
            <a:off x="-92082" y="2328864"/>
            <a:ext cx="1333056" cy="9069387"/>
            <a:chOff x="-92082" y="2328864"/>
            <a:chExt cx="1333056" cy="9069387"/>
          </a:xfrm>
          <a:solidFill>
            <a:schemeClr val="bg2"/>
          </a:solidFill>
        </p:grpSpPr>
        <p:sp>
          <p:nvSpPr>
            <p:cNvPr id="14" name="Rectangle 13"/>
            <p:cNvSpPr/>
            <p:nvPr/>
          </p:nvSpPr>
          <p:spPr bwMode="auto">
            <a:xfrm rot="5400000" flipV="1">
              <a:off x="-439743" y="2676525"/>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bwMode="auto">
            <a:xfrm rot="5400000" flipV="1">
              <a:off x="-439743" y="4211638"/>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bwMode="auto">
            <a:xfrm rot="5400000" flipV="1">
              <a:off x="-439743" y="5799138"/>
              <a:ext cx="1350962" cy="6556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bwMode="auto">
            <a:xfrm rot="5400000" flipV="1">
              <a:off x="-439740" y="7334249"/>
              <a:ext cx="1350962" cy="6556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bwMode="auto">
            <a:xfrm rot="5400000" flipV="1">
              <a:off x="-98653" y="8534624"/>
              <a:ext cx="1346200" cy="133305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bwMode="auto">
            <a:xfrm rot="5400000" flipV="1">
              <a:off x="-439743" y="10394950"/>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ZoneTexte 19"/>
            <p:cNvSpPr txBox="1">
              <a:spLocks noChangeArrowheads="1"/>
            </p:cNvSpPr>
            <p:nvPr/>
          </p:nvSpPr>
          <p:spPr bwMode="auto">
            <a:xfrm>
              <a:off x="160927" y="8402864"/>
              <a:ext cx="854533" cy="144621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fr-FR" altLang="fr-FR" sz="8800" b="1" dirty="0">
                  <a:solidFill>
                    <a:srgbClr val="455666"/>
                  </a:solidFill>
                  <a:latin typeface="Raleway" charset="0"/>
                </a:rPr>
                <a:t>5</a:t>
              </a:r>
            </a:p>
          </p:txBody>
        </p:sp>
      </p:grpSp>
      <p:sp>
        <p:nvSpPr>
          <p:cNvPr id="21" name="Larme 20"/>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58</a:t>
            </a:r>
            <a:endParaRPr lang="fr-FR" sz="2800" b="1" dirty="0">
              <a:solidFill>
                <a:schemeClr val="bg2"/>
              </a:solidFill>
            </a:endParaRPr>
          </a:p>
        </p:txBody>
      </p:sp>
    </p:spTree>
    <p:extLst>
      <p:ext uri="{BB962C8B-B14F-4D97-AF65-F5344CB8AC3E}">
        <p14:creationId xmlns:p14="http://schemas.microsoft.com/office/powerpoint/2010/main" xmlns="" val="35224474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4307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marques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242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Analyse</a:t>
            </a:r>
            <a:r>
              <a:rPr lang="fr-FR" altLang="fr-FR" sz="2800" b="1" dirty="0" smtClean="0">
                <a:solidFill>
                  <a:schemeClr val="accent1"/>
                </a:solidFill>
                <a:latin typeface="Raleway Light" pitchFamily="-65" charset="0"/>
              </a:rPr>
              <a:t> </a:t>
            </a:r>
            <a:r>
              <a:rPr lang="fr-FR" altLang="fr-FR" sz="2800" b="1" dirty="0" smtClean="0">
                <a:solidFill>
                  <a:schemeClr val="tx1">
                    <a:lumMod val="50000"/>
                  </a:schemeClr>
                </a:solidFill>
                <a:latin typeface="Raleway Light" pitchFamily="-65" charset="0"/>
              </a:rPr>
              <a:t>( Diagramme des cas d’utilisation )</a:t>
            </a:r>
          </a:p>
        </p:txBody>
      </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757293" y="3234918"/>
            <a:ext cx="12178168" cy="8607440"/>
          </a:xfrm>
          <a:prstGeom prst="rect">
            <a:avLst/>
          </a:prstGeom>
        </p:spPr>
      </p:pic>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55075" y="318760"/>
              <a:ext cx="18596394" cy="13143794"/>
            </a:xfrm>
            <a:prstGeom prst="rect">
              <a:avLst/>
            </a:prstGeom>
          </p:spPr>
        </p:pic>
      </p:grpSp>
    </p:spTree>
    <p:extLst>
      <p:ext uri="{BB962C8B-B14F-4D97-AF65-F5344CB8AC3E}">
        <p14:creationId xmlns:p14="http://schemas.microsoft.com/office/powerpoint/2010/main" xmlns="" val="37548853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1614488" y="595313"/>
            <a:ext cx="123602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a:solidFill>
                  <a:schemeClr val="tx2"/>
                </a:solidFill>
                <a:latin typeface="Raleway" charset="0"/>
              </a:rPr>
              <a:t>CONTEXTE GÉNÉRAL</a:t>
            </a:r>
            <a:endParaRPr lang="id-ID" altLang="fr-FR" sz="6000" b="1">
              <a:solidFill>
                <a:schemeClr val="tx2"/>
              </a:solidFill>
              <a:latin typeface="Raleway" charset="0"/>
            </a:endParaRPr>
          </a:p>
        </p:txBody>
      </p:sp>
      <p:grpSp>
        <p:nvGrpSpPr>
          <p:cNvPr id="4" name="Group 6"/>
          <p:cNvGrpSpPr>
            <a:grpSpLocks/>
          </p:cNvGrpSpPr>
          <p:nvPr/>
        </p:nvGrpSpPr>
        <p:grpSpPr bwMode="auto">
          <a:xfrm>
            <a:off x="1730375" y="1784350"/>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20838" y="2057400"/>
            <a:ext cx="892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Problématique</a:t>
            </a:r>
            <a:endParaRPr lang="id-ID" altLang="fr-FR" b="1">
              <a:solidFill>
                <a:schemeClr val="accent1"/>
              </a:solidFill>
              <a:latin typeface="Raleway Light" pitchFamily="-65" charset="0"/>
            </a:endParaRPr>
          </a:p>
        </p:txBody>
      </p:sp>
      <p:sp>
        <p:nvSpPr>
          <p:cNvPr id="34821" name="ZoneTexte 13"/>
          <p:cNvSpPr txBox="1">
            <a:spLocks noChangeArrowheads="1"/>
          </p:cNvSpPr>
          <p:nvPr/>
        </p:nvSpPr>
        <p:spPr bwMode="auto">
          <a:xfrm>
            <a:off x="4386263" y="7054850"/>
            <a:ext cx="42846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t>Perte de temps</a:t>
            </a:r>
          </a:p>
        </p:txBody>
      </p:sp>
      <p:sp>
        <p:nvSpPr>
          <p:cNvPr id="34822" name="ZoneTexte 15"/>
          <p:cNvSpPr txBox="1">
            <a:spLocks noChangeArrowheads="1"/>
          </p:cNvSpPr>
          <p:nvPr/>
        </p:nvSpPr>
        <p:spPr bwMode="auto">
          <a:xfrm>
            <a:off x="15027275" y="7054850"/>
            <a:ext cx="49688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t>Haute disponibilité</a:t>
            </a:r>
          </a:p>
        </p:txBody>
      </p:sp>
      <p:sp>
        <p:nvSpPr>
          <p:cNvPr id="34823" name="ZoneTexte 24"/>
          <p:cNvSpPr txBox="1">
            <a:spLocks noChangeArrowheads="1"/>
          </p:cNvSpPr>
          <p:nvPr/>
        </p:nvSpPr>
        <p:spPr bwMode="auto">
          <a:xfrm>
            <a:off x="9702800" y="10856913"/>
            <a:ext cx="49688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fr-FR" altLang="fr-FR" b="1"/>
              <a:t>Vérification de stock</a:t>
            </a:r>
          </a:p>
        </p:txBody>
      </p:sp>
      <p:pic>
        <p:nvPicPr>
          <p:cNvPr id="34824" name="Image 2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0826750" y="8343900"/>
            <a:ext cx="2660650" cy="2662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5" name="Image 2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5346700" y="4752975"/>
            <a:ext cx="2247900"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6" name="Image 27"/>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6171863" y="4360863"/>
            <a:ext cx="2613025" cy="261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7" name="Picture 2" descr="RÃ©sultat de recherche d'images pour &quot;problematique png&quot;"/>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085513" y="4079875"/>
            <a:ext cx="2143125" cy="300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marques</a:t>
            </a:r>
            <a:endParaRPr lang="id-ID" altLang="fr-FR" b="1" dirty="0">
              <a:solidFill>
                <a:schemeClr val="accent1"/>
              </a:solidFill>
              <a:latin typeface="Raleway Light" pitchFamily="-65" charset="0"/>
            </a:endParaRPr>
          </a:p>
        </p:txBody>
      </p:sp>
      <p:grpSp>
        <p:nvGrpSpPr>
          <p:cNvPr id="5" name="Groupe 4"/>
          <p:cNvGrpSpPr/>
          <p:nvPr/>
        </p:nvGrpSpPr>
        <p:grpSpPr>
          <a:xfrm>
            <a:off x="4298269" y="3885757"/>
            <a:ext cx="15669190" cy="8005804"/>
            <a:chOff x="3122613" y="3885757"/>
            <a:chExt cx="15669190" cy="8005804"/>
          </a:xfrm>
        </p:grpSpPr>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44426" y="8355867"/>
              <a:ext cx="6953872" cy="353569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22613" y="3885757"/>
              <a:ext cx="6938926" cy="3535694"/>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853069" y="3885757"/>
              <a:ext cx="6938734" cy="3535694"/>
            </a:xfrm>
            <a:prstGeom prst="rect">
              <a:avLst/>
            </a:prstGeom>
          </p:spPr>
        </p:pic>
      </p:grpSp>
      <p:sp>
        <p:nvSpPr>
          <p:cNvPr id="6" name="ZoneTexte 5"/>
          <p:cNvSpPr txBox="1"/>
          <p:nvPr/>
        </p:nvSpPr>
        <p:spPr>
          <a:xfrm>
            <a:off x="1636712" y="2777791"/>
            <a:ext cx="7677150" cy="523220"/>
          </a:xfrm>
          <a:prstGeom prst="rect">
            <a:avLst/>
          </a:prstGeom>
          <a:noFill/>
        </p:spPr>
        <p:txBody>
          <a:bodyPr wrap="square" rtlCol="0">
            <a:spAutoFit/>
          </a:bodyPr>
          <a:lstStyle/>
          <a:p>
            <a:r>
              <a:rPr lang="fr-FR" sz="2800" b="1" dirty="0" smtClean="0">
                <a:solidFill>
                  <a:schemeClr val="accent6"/>
                </a:solidFill>
              </a:rPr>
              <a:t>Réalisation</a:t>
            </a:r>
            <a:endParaRPr lang="fr-FR" sz="2800" b="1" dirty="0">
              <a:solidFill>
                <a:schemeClr val="accent6"/>
              </a:solidFill>
            </a:endParaRPr>
          </a:p>
        </p:txBody>
      </p:sp>
    </p:spTree>
    <p:extLst>
      <p:ext uri="{BB962C8B-B14F-4D97-AF65-F5344CB8AC3E}">
        <p14:creationId xmlns:p14="http://schemas.microsoft.com/office/powerpoint/2010/main" xmlns="" val="26736776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Liste des marques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480000" cy="12473658"/>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61</a:t>
            </a:r>
            <a:endParaRPr lang="fr-FR" sz="2800" b="1" dirty="0">
              <a:solidFill>
                <a:schemeClr val="bg2"/>
              </a:solidFill>
            </a:endParaRPr>
          </a:p>
        </p:txBody>
      </p:sp>
    </p:spTree>
    <p:extLst>
      <p:ext uri="{BB962C8B-B14F-4D97-AF65-F5344CB8AC3E}">
        <p14:creationId xmlns:p14="http://schemas.microsoft.com/office/powerpoint/2010/main" xmlns="" val="397044497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Création de marque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415284"/>
            <a:ext cx="24377651" cy="12421850"/>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62</a:t>
            </a:r>
            <a:endParaRPr lang="fr-FR" sz="2800" b="1" dirty="0">
              <a:solidFill>
                <a:schemeClr val="bg2"/>
              </a:solidFill>
            </a:endParaRPr>
          </a:p>
        </p:txBody>
      </p:sp>
    </p:spTree>
    <p:extLst>
      <p:ext uri="{BB962C8B-B14F-4D97-AF65-F5344CB8AC3E}">
        <p14:creationId xmlns:p14="http://schemas.microsoft.com/office/powerpoint/2010/main" xmlns="" val="96707290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Résumé modification de marque » </a:t>
              </a:r>
              <a:endParaRPr lang="fr-FR" sz="6000" b="1" dirty="0">
                <a:solidFill>
                  <a:schemeClr val="bg1"/>
                </a:solidFill>
              </a:endParaRPr>
            </a:p>
          </p:txBody>
        </p:sp>
      </p:gr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5285"/>
            <a:ext cx="24377650" cy="12394808"/>
          </a:xfrm>
          <a:prstGeom prst="rect">
            <a:avLst/>
          </a:prstGeom>
          <a:ln w="57150">
            <a:solidFill>
              <a:schemeClr val="bg2"/>
            </a:solidFill>
          </a:ln>
        </p:spPr>
      </p:pic>
      <p:sp>
        <p:nvSpPr>
          <p:cNvPr id="8" name="Larme 7"/>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63</a:t>
            </a:r>
            <a:endParaRPr lang="fr-FR" sz="2800" b="1" dirty="0">
              <a:solidFill>
                <a:schemeClr val="bg2"/>
              </a:solidFill>
            </a:endParaRPr>
          </a:p>
        </p:txBody>
      </p:sp>
    </p:spTree>
    <p:extLst>
      <p:ext uri="{BB962C8B-B14F-4D97-AF65-F5344CB8AC3E}">
        <p14:creationId xmlns:p14="http://schemas.microsoft.com/office/powerpoint/2010/main" xmlns="" val="281165974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4307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des notifications</a:t>
            </a:r>
            <a:endParaRPr lang="id-ID" altLang="fr-FR" b="1" dirty="0">
              <a:solidFill>
                <a:schemeClr val="accent1"/>
              </a:solidFill>
              <a:latin typeface="Raleway Light" pitchFamily="-65" charset="0"/>
            </a:endParaRPr>
          </a:p>
        </p:txBody>
      </p:sp>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61222" y="2630488"/>
            <a:ext cx="12525375" cy="10210800"/>
          </a:xfrm>
          <a:prstGeom prst="rect">
            <a:avLst/>
          </a:prstGeom>
        </p:spPr>
      </p:pic>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Analyse</a:t>
            </a:r>
            <a:r>
              <a:rPr lang="fr-FR" altLang="fr-FR" sz="2800" b="1" dirty="0" smtClean="0">
                <a:solidFill>
                  <a:schemeClr val="accent1"/>
                </a:solidFill>
                <a:latin typeface="Raleway Light" pitchFamily="-65" charset="0"/>
              </a:rPr>
              <a:t> ( </a:t>
            </a:r>
            <a:r>
              <a:rPr lang="fr-FR" altLang="fr-FR" sz="2800" b="1" dirty="0" smtClean="0">
                <a:solidFill>
                  <a:schemeClr val="tx1">
                    <a:lumMod val="50000"/>
                  </a:schemeClr>
                </a:solidFill>
                <a:latin typeface="Raleway Light" pitchFamily="-65" charset="0"/>
              </a:rPr>
              <a:t>Diagramme des cas d’utilisation )</a:t>
            </a:r>
          </a:p>
        </p:txBody>
      </p:sp>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43368" y="0"/>
              <a:ext cx="16975360" cy="13838470"/>
            </a:xfrm>
            <a:prstGeom prst="rect">
              <a:avLst/>
            </a:prstGeom>
          </p:spPr>
        </p:pic>
      </p:grpSp>
    </p:spTree>
    <p:extLst>
      <p:ext uri="{BB962C8B-B14F-4D97-AF65-F5344CB8AC3E}">
        <p14:creationId xmlns:p14="http://schemas.microsoft.com/office/powerpoint/2010/main" xmlns="" val="8997547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notifications</a:t>
            </a:r>
            <a:endParaRPr lang="id-ID" altLang="fr-FR" b="1" dirty="0">
              <a:solidFill>
                <a:schemeClr val="accent1"/>
              </a:solidFill>
              <a:latin typeface="Raleway Light" pitchFamily="-65" charset="0"/>
            </a:endParaRPr>
          </a:p>
        </p:txBody>
      </p:sp>
      <p:pic>
        <p:nvPicPr>
          <p:cNvPr id="6" name="Imag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95613" y="3690256"/>
            <a:ext cx="6786424" cy="8033660"/>
          </a:xfrm>
          <a:prstGeom prst="rect">
            <a:avLst/>
          </a:prstGeom>
        </p:spPr>
      </p:pic>
      <p:sp>
        <p:nvSpPr>
          <p:cNvPr id="12" name="ZoneTexte 11"/>
          <p:cNvSpPr txBox="1"/>
          <p:nvPr/>
        </p:nvSpPr>
        <p:spPr>
          <a:xfrm>
            <a:off x="1636712" y="2777791"/>
            <a:ext cx="7677150" cy="523220"/>
          </a:xfrm>
          <a:prstGeom prst="rect">
            <a:avLst/>
          </a:prstGeom>
          <a:noFill/>
        </p:spPr>
        <p:txBody>
          <a:bodyPr wrap="square" rtlCol="0">
            <a:spAutoFit/>
          </a:bodyPr>
          <a:lstStyle/>
          <a:p>
            <a:r>
              <a:rPr lang="fr-FR" sz="2800" b="1" dirty="0" smtClean="0">
                <a:solidFill>
                  <a:schemeClr val="accent6"/>
                </a:solidFill>
              </a:rPr>
              <a:t>Réalisation</a:t>
            </a:r>
            <a:endParaRPr lang="fr-FR" sz="2800" b="1" dirty="0">
              <a:solidFill>
                <a:schemeClr val="accent6"/>
              </a:solidFill>
            </a:endParaRPr>
          </a:p>
        </p:txBody>
      </p:sp>
    </p:spTree>
    <p:extLst>
      <p:ext uri="{BB962C8B-B14F-4D97-AF65-F5344CB8AC3E}">
        <p14:creationId xmlns:p14="http://schemas.microsoft.com/office/powerpoint/2010/main" xmlns="" val="27524951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0" y="0"/>
            <a:ext cx="24377650" cy="13716000"/>
            <a:chOff x="-391886" y="-424543"/>
            <a:chExt cx="25497944" cy="14630400"/>
          </a:xfrm>
        </p:grpSpPr>
        <p:sp>
          <p:nvSpPr>
            <p:cNvPr id="3" name="Rectangle 2"/>
            <p:cNvSpPr/>
            <p:nvPr/>
          </p:nvSpPr>
          <p:spPr>
            <a:xfrm>
              <a:off x="-391886" y="-424543"/>
              <a:ext cx="25497944" cy="14630400"/>
            </a:xfrm>
            <a:prstGeom prst="rect">
              <a:avLst/>
            </a:prstGeom>
            <a:solidFill>
              <a:srgbClr val="041B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16000" y="-211411"/>
              <a:ext cx="23611114" cy="1083374"/>
            </a:xfrm>
            <a:prstGeom prst="rect">
              <a:avLst/>
            </a:prstGeom>
            <a:noFill/>
          </p:spPr>
          <p:txBody>
            <a:bodyPr wrap="square" rtlCol="0">
              <a:spAutoFit/>
            </a:bodyPr>
            <a:lstStyle/>
            <a:p>
              <a:pPr algn="ctr"/>
              <a:r>
                <a:rPr lang="fr-FR" sz="6000" b="1" dirty="0" smtClean="0">
                  <a:solidFill>
                    <a:schemeClr val="bg1"/>
                  </a:solidFill>
                </a:rPr>
                <a:t>Interface de « Liste des notifications » </a:t>
              </a:r>
              <a:endParaRPr lang="fr-FR" sz="6000" b="1" dirty="0">
                <a:solidFill>
                  <a:schemeClr val="bg1"/>
                </a:solidFill>
              </a:endParaRPr>
            </a:p>
          </p:txBody>
        </p:sp>
      </p:grpSp>
      <p:pic>
        <p:nvPicPr>
          <p:cNvPr id="8" name="Imag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15200" y="1845798"/>
            <a:ext cx="9681936" cy="11461320"/>
          </a:xfrm>
          <a:prstGeom prst="rect">
            <a:avLst/>
          </a:prstGeom>
        </p:spPr>
      </p:pic>
      <p:cxnSp>
        <p:nvCxnSpPr>
          <p:cNvPr id="9" name="Connecteur droit 8"/>
          <p:cNvCxnSpPr/>
          <p:nvPr/>
        </p:nvCxnSpPr>
        <p:spPr>
          <a:xfrm>
            <a:off x="-402771" y="1438029"/>
            <a:ext cx="25497944"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Larme 9"/>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66</a:t>
            </a:r>
            <a:endParaRPr lang="fr-FR" sz="2800" b="1" dirty="0">
              <a:solidFill>
                <a:schemeClr val="bg2"/>
              </a:solidFill>
            </a:endParaRPr>
          </a:p>
        </p:txBody>
      </p:sp>
    </p:spTree>
    <p:extLst>
      <p:ext uri="{BB962C8B-B14F-4D97-AF65-F5344CB8AC3E}">
        <p14:creationId xmlns:p14="http://schemas.microsoft.com/office/powerpoint/2010/main" xmlns="" val="37003469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203200"/>
            <a:ext cx="24988838" cy="14211300"/>
          </a:xfrm>
          <a:prstGeom prst="rect">
            <a:avLst/>
          </a:prstGeom>
          <a:solidFill>
            <a:schemeClr val="accent6">
              <a:alpha val="7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p>
        </p:txBody>
      </p:sp>
      <p:grpSp>
        <p:nvGrpSpPr>
          <p:cNvPr id="2" name="Groupe 1"/>
          <p:cNvGrpSpPr/>
          <p:nvPr/>
        </p:nvGrpSpPr>
        <p:grpSpPr>
          <a:xfrm>
            <a:off x="-92082" y="2328864"/>
            <a:ext cx="1333059" cy="9069387"/>
            <a:chOff x="-92082" y="2328864"/>
            <a:chExt cx="1333059" cy="9069387"/>
          </a:xfrm>
          <a:solidFill>
            <a:schemeClr val="bg2"/>
          </a:solidFill>
        </p:grpSpPr>
        <p:sp>
          <p:nvSpPr>
            <p:cNvPr id="14" name="Rectangle 13"/>
            <p:cNvSpPr/>
            <p:nvPr/>
          </p:nvSpPr>
          <p:spPr bwMode="auto">
            <a:xfrm rot="5400000" flipV="1">
              <a:off x="-439743" y="2676525"/>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5" name="Rectangle 14"/>
            <p:cNvSpPr/>
            <p:nvPr/>
          </p:nvSpPr>
          <p:spPr bwMode="auto">
            <a:xfrm rot="5400000" flipV="1">
              <a:off x="-439743" y="4211638"/>
              <a:ext cx="1350962" cy="6556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6" name="Rectangle 15"/>
            <p:cNvSpPr/>
            <p:nvPr/>
          </p:nvSpPr>
          <p:spPr bwMode="auto">
            <a:xfrm rot="5400000" flipV="1">
              <a:off x="-439743" y="5799138"/>
              <a:ext cx="1350962" cy="6556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bwMode="auto">
            <a:xfrm rot="5400000" flipV="1">
              <a:off x="-439740" y="7334249"/>
              <a:ext cx="1350962" cy="65564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bwMode="auto">
            <a:xfrm rot="5400000" flipV="1">
              <a:off x="-437358" y="8873330"/>
              <a:ext cx="1346200" cy="65564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bwMode="auto">
            <a:xfrm rot="5400000" flipV="1">
              <a:off x="-101033" y="10056241"/>
              <a:ext cx="1350962" cy="133305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ZoneTexte 19"/>
            <p:cNvSpPr txBox="1">
              <a:spLocks noChangeArrowheads="1"/>
            </p:cNvSpPr>
            <p:nvPr/>
          </p:nvSpPr>
          <p:spPr bwMode="auto">
            <a:xfrm>
              <a:off x="160927" y="9942969"/>
              <a:ext cx="854533" cy="144621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r>
                <a:rPr lang="fr-FR" altLang="fr-FR" sz="8800" b="1" dirty="0">
                  <a:solidFill>
                    <a:srgbClr val="455666"/>
                  </a:solidFill>
                  <a:latin typeface="Raleway" charset="0"/>
                </a:rPr>
                <a:t>6</a:t>
              </a:r>
            </a:p>
          </p:txBody>
        </p:sp>
      </p:grpSp>
      <p:grpSp>
        <p:nvGrpSpPr>
          <p:cNvPr id="4" name="Groupe 3"/>
          <p:cNvGrpSpPr/>
          <p:nvPr/>
        </p:nvGrpSpPr>
        <p:grpSpPr>
          <a:xfrm>
            <a:off x="7731358" y="4669970"/>
            <a:ext cx="8911758" cy="4071461"/>
            <a:chOff x="7731358" y="4669970"/>
            <a:chExt cx="8911758" cy="4071461"/>
          </a:xfrm>
        </p:grpSpPr>
        <p:sp>
          <p:nvSpPr>
            <p:cNvPr id="5" name="TextBox 5"/>
            <p:cNvSpPr txBox="1">
              <a:spLocks noChangeArrowheads="1"/>
            </p:cNvSpPr>
            <p:nvPr/>
          </p:nvSpPr>
          <p:spPr bwMode="auto">
            <a:xfrm>
              <a:off x="7731358" y="6802439"/>
              <a:ext cx="89117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algn="ctr" eaLnBrk="1" hangingPunct="1"/>
              <a:r>
                <a:rPr lang="fr-FR" altLang="fr-FR" sz="6000" b="1" dirty="0" smtClean="0">
                  <a:solidFill>
                    <a:schemeClr val="bg1"/>
                  </a:solidFill>
                  <a:latin typeface="Raleway" charset="0"/>
                </a:rPr>
                <a:t>CONCLUSION ET PERSPECTIVES</a:t>
              </a:r>
            </a:p>
          </p:txBody>
        </p:sp>
        <p:sp>
          <p:nvSpPr>
            <p:cNvPr id="21" name="AutoShape 112"/>
            <p:cNvSpPr>
              <a:spLocks/>
            </p:cNvSpPr>
            <p:nvPr/>
          </p:nvSpPr>
          <p:spPr bwMode="auto">
            <a:xfrm>
              <a:off x="11043217" y="4669970"/>
              <a:ext cx="2288040" cy="1520035"/>
            </a:xfrm>
            <a:custGeom>
              <a:avLst/>
              <a:gdLst>
                <a:gd name="T0" fmla="+- 0 10800 15"/>
                <a:gd name="T1" fmla="*/ T0 w 21571"/>
                <a:gd name="T2" fmla="*/ 10800 h 21600"/>
                <a:gd name="T3" fmla="+- 0 10800 15"/>
                <a:gd name="T4" fmla="*/ T3 w 21571"/>
                <a:gd name="T5" fmla="*/ 10800 h 21600"/>
                <a:gd name="T6" fmla="+- 0 10800 15"/>
                <a:gd name="T7" fmla="*/ T6 w 21571"/>
                <a:gd name="T8" fmla="*/ 10800 h 21600"/>
                <a:gd name="T9" fmla="+- 0 10800 15"/>
                <a:gd name="T10" fmla="*/ T9 w 21571"/>
                <a:gd name="T11" fmla="*/ 10800 h 21600"/>
              </a:gdLst>
              <a:ahLst/>
              <a:cxnLst>
                <a:cxn ang="0">
                  <a:pos x="T1" y="T2"/>
                </a:cxn>
                <a:cxn ang="0">
                  <a:pos x="T4" y="T5"/>
                </a:cxn>
                <a:cxn ang="0">
                  <a:pos x="T7" y="T8"/>
                </a:cxn>
                <a:cxn ang="0">
                  <a:pos x="T10" y="T11"/>
                </a:cxn>
              </a:cxnLst>
              <a:rect l="0" t="0" r="r" b="b"/>
              <a:pathLst>
                <a:path w="21571" h="21600">
                  <a:moveTo>
                    <a:pt x="21538" y="21106"/>
                  </a:moveTo>
                  <a:cubicBezTo>
                    <a:pt x="21585" y="21238"/>
                    <a:pt x="21580" y="21353"/>
                    <a:pt x="21526" y="21453"/>
                  </a:cubicBezTo>
                  <a:cubicBezTo>
                    <a:pt x="21472" y="21550"/>
                    <a:pt x="21379" y="21599"/>
                    <a:pt x="21257" y="21599"/>
                  </a:cubicBezTo>
                  <a:lnTo>
                    <a:pt x="12601" y="21599"/>
                  </a:lnTo>
                  <a:lnTo>
                    <a:pt x="12298" y="14400"/>
                  </a:lnTo>
                  <a:lnTo>
                    <a:pt x="9281" y="14400"/>
                  </a:lnTo>
                  <a:lnTo>
                    <a:pt x="8966" y="21599"/>
                  </a:lnTo>
                  <a:lnTo>
                    <a:pt x="322" y="21599"/>
                  </a:lnTo>
                  <a:cubicBezTo>
                    <a:pt x="197" y="21599"/>
                    <a:pt x="104" y="21555"/>
                    <a:pt x="48" y="21461"/>
                  </a:cubicBezTo>
                  <a:cubicBezTo>
                    <a:pt x="-11" y="21364"/>
                    <a:pt x="-15" y="21247"/>
                    <a:pt x="28" y="21106"/>
                  </a:cubicBezTo>
                  <a:lnTo>
                    <a:pt x="6979" y="493"/>
                  </a:lnTo>
                  <a:cubicBezTo>
                    <a:pt x="7026" y="361"/>
                    <a:pt x="7109" y="246"/>
                    <a:pt x="7231" y="149"/>
                  </a:cubicBezTo>
                  <a:cubicBezTo>
                    <a:pt x="7351" y="50"/>
                    <a:pt x="7475" y="0"/>
                    <a:pt x="7597" y="0"/>
                  </a:cubicBezTo>
                  <a:lnTo>
                    <a:pt x="9879" y="0"/>
                  </a:lnTo>
                  <a:lnTo>
                    <a:pt x="9786" y="2391"/>
                  </a:lnTo>
                  <a:lnTo>
                    <a:pt x="11797" y="2391"/>
                  </a:lnTo>
                  <a:lnTo>
                    <a:pt x="11692" y="0"/>
                  </a:lnTo>
                  <a:lnTo>
                    <a:pt x="13974" y="0"/>
                  </a:lnTo>
                  <a:cubicBezTo>
                    <a:pt x="14099" y="0"/>
                    <a:pt x="14223" y="46"/>
                    <a:pt x="14341" y="140"/>
                  </a:cubicBezTo>
                  <a:cubicBezTo>
                    <a:pt x="14463" y="234"/>
                    <a:pt x="14546" y="349"/>
                    <a:pt x="14595" y="493"/>
                  </a:cubicBezTo>
                  <a:lnTo>
                    <a:pt x="21538" y="21106"/>
                  </a:lnTo>
                  <a:close/>
                  <a:moveTo>
                    <a:pt x="12120" y="10393"/>
                  </a:moveTo>
                  <a:lnTo>
                    <a:pt x="11885" y="4582"/>
                  </a:lnTo>
                  <a:lnTo>
                    <a:pt x="9677" y="4582"/>
                  </a:lnTo>
                  <a:lnTo>
                    <a:pt x="9442" y="10393"/>
                  </a:lnTo>
                  <a:lnTo>
                    <a:pt x="12120" y="10393"/>
                  </a:lnTo>
                  <a:close/>
                </a:path>
              </a:pathLst>
            </a:custGeom>
            <a:solidFill>
              <a:schemeClr val="bg2"/>
            </a:solidFill>
            <a:ln/>
            <a:extLst/>
          </p:spPr>
          <p:style>
            <a:lnRef idx="3">
              <a:schemeClr val="lt1"/>
            </a:lnRef>
            <a:fillRef idx="1">
              <a:schemeClr val="accent5"/>
            </a:fillRef>
            <a:effectRef idx="1">
              <a:schemeClr val="accent5"/>
            </a:effectRef>
            <a:fontRef idx="minor">
              <a:schemeClr val="lt1"/>
            </a:fontRef>
          </p:style>
          <p:txBody>
            <a:bodyPr lIns="101578" tIns="101578" rIns="101578" bIns="101578" anchor="ctr"/>
            <a:lstStyle/>
            <a:p>
              <a:pPr defTabSz="914195" eaLnBrk="1" fontAlgn="auto" hangingPunct="1">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sp>
        <p:nvSpPr>
          <p:cNvPr id="22" name="Larme 21"/>
          <p:cNvSpPr/>
          <p:nvPr/>
        </p:nvSpPr>
        <p:spPr>
          <a:xfrm>
            <a:off x="23009799" y="12480421"/>
            <a:ext cx="732702" cy="703949"/>
          </a:xfrm>
          <a:prstGeom prst="teardrop">
            <a:avLst/>
          </a:prstGeom>
          <a:solidFill>
            <a:schemeClr val="tx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23051385" y="12570785"/>
            <a:ext cx="691116" cy="523220"/>
          </a:xfrm>
          <a:prstGeom prst="rect">
            <a:avLst/>
          </a:prstGeom>
          <a:noFill/>
        </p:spPr>
        <p:txBody>
          <a:bodyPr wrap="square" rtlCol="0">
            <a:spAutoFit/>
          </a:bodyPr>
          <a:lstStyle/>
          <a:p>
            <a:r>
              <a:rPr lang="fr-FR" sz="2800" b="1" dirty="0" smtClean="0">
                <a:solidFill>
                  <a:schemeClr val="bg2"/>
                </a:solidFill>
              </a:rPr>
              <a:t>67</a:t>
            </a:r>
            <a:endParaRPr lang="fr-FR" sz="2800" b="1" dirty="0">
              <a:solidFill>
                <a:schemeClr val="bg2"/>
              </a:solidFill>
            </a:endParaRPr>
          </a:p>
        </p:txBody>
      </p:sp>
    </p:spTree>
    <p:extLst>
      <p:ext uri="{BB962C8B-B14F-4D97-AF65-F5344CB8AC3E}">
        <p14:creationId xmlns:p14="http://schemas.microsoft.com/office/powerpoint/2010/main" xmlns="" val="2444985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CONCLUSION ET PERSPECTIVES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771650" y="2807829"/>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Conclusion</a:t>
            </a:r>
            <a:endParaRPr lang="id-ID" altLang="fr-FR" b="1" dirty="0">
              <a:solidFill>
                <a:schemeClr val="accent1"/>
              </a:solidFill>
              <a:latin typeface="Raleway Light" pitchFamily="-65" charset="0"/>
            </a:endParaRPr>
          </a:p>
        </p:txBody>
      </p:sp>
      <p:sp>
        <p:nvSpPr>
          <p:cNvPr id="4" name="ZoneTexte 3"/>
          <p:cNvSpPr txBox="1"/>
          <p:nvPr/>
        </p:nvSpPr>
        <p:spPr>
          <a:xfrm>
            <a:off x="2179638" y="3555742"/>
            <a:ext cx="18443121" cy="247824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fr-FR" dirty="0"/>
              <a:t>Atteindre les objectifs fixés du stage </a:t>
            </a:r>
          </a:p>
          <a:p>
            <a:pPr marL="571500" indent="-571500">
              <a:lnSpc>
                <a:spcPct val="150000"/>
              </a:lnSpc>
              <a:buFont typeface="Arial" panose="020B0604020202020204" pitchFamily="34" charset="0"/>
              <a:buChar char="•"/>
            </a:pPr>
            <a:r>
              <a:rPr lang="fr-FR" dirty="0"/>
              <a:t>Approfondir nos connaissances pratiques.</a:t>
            </a:r>
          </a:p>
          <a:p>
            <a:pPr marL="571500" indent="-571500">
              <a:lnSpc>
                <a:spcPct val="150000"/>
              </a:lnSpc>
              <a:buFont typeface="Arial" panose="020B0604020202020204" pitchFamily="34" charset="0"/>
              <a:buChar char="•"/>
            </a:pPr>
            <a:r>
              <a:rPr lang="fr-FR" dirty="0"/>
              <a:t>Renforcer notre créativité, notre détermination et notre capacité d’échange.</a:t>
            </a:r>
          </a:p>
        </p:txBody>
      </p:sp>
      <p:sp>
        <p:nvSpPr>
          <p:cNvPr id="24" name="TextBox 13"/>
          <p:cNvSpPr txBox="1">
            <a:spLocks noChangeArrowheads="1"/>
          </p:cNvSpPr>
          <p:nvPr/>
        </p:nvSpPr>
        <p:spPr bwMode="auto">
          <a:xfrm>
            <a:off x="1771650" y="6441993"/>
            <a:ext cx="123732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Perspectives</a:t>
            </a:r>
            <a:endParaRPr lang="id-ID" altLang="fr-FR" b="1" dirty="0">
              <a:solidFill>
                <a:schemeClr val="accent1"/>
              </a:solidFill>
              <a:latin typeface="Raleway Light" pitchFamily="-65" charset="0"/>
            </a:endParaRPr>
          </a:p>
        </p:txBody>
      </p:sp>
      <p:sp>
        <p:nvSpPr>
          <p:cNvPr id="25" name="ZoneTexte 24"/>
          <p:cNvSpPr txBox="1"/>
          <p:nvPr/>
        </p:nvSpPr>
        <p:spPr>
          <a:xfrm>
            <a:off x="2179638" y="7193822"/>
            <a:ext cx="18904631" cy="3416320"/>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fr-FR" dirty="0" smtClean="0"/>
              <a:t>Configurer le widget sur les sites partenaires depuis le tableau de bord. </a:t>
            </a:r>
          </a:p>
          <a:p>
            <a:pPr marL="571500" indent="-571500">
              <a:lnSpc>
                <a:spcPct val="150000"/>
              </a:lnSpc>
              <a:buFont typeface="Arial" panose="020B0604020202020204" pitchFamily="34" charset="0"/>
              <a:buChar char="•"/>
            </a:pPr>
            <a:r>
              <a:rPr lang="fr-FR" dirty="0" smtClean="0"/>
              <a:t> Ajouter un </a:t>
            </a:r>
            <a:r>
              <a:rPr lang="fr-FR" dirty="0"/>
              <a:t>module</a:t>
            </a:r>
            <a:r>
              <a:rPr lang="fr-FR" dirty="0" smtClean="0"/>
              <a:t> pour la gestion des clients.</a:t>
            </a:r>
          </a:p>
          <a:p>
            <a:pPr marL="571500" indent="-571500">
              <a:lnSpc>
                <a:spcPct val="150000"/>
              </a:lnSpc>
              <a:buFont typeface="Arial" panose="020B0604020202020204" pitchFamily="34" charset="0"/>
              <a:buChar char="•"/>
            </a:pPr>
            <a:r>
              <a:rPr lang="fr-FR" dirty="0" smtClean="0"/>
              <a:t>Ajouter un tableau de bord analytique qui servira à donner une vision globale à l’administrateur sur les chiffres.</a:t>
            </a:r>
            <a:endParaRPr lang="fr-FR" dirty="0"/>
          </a:p>
        </p:txBody>
      </p:sp>
    </p:spTree>
    <p:extLst>
      <p:ext uri="{BB962C8B-B14F-4D97-AF65-F5344CB8AC3E}">
        <p14:creationId xmlns:p14="http://schemas.microsoft.com/office/powerpoint/2010/main" xmlns="" val="10499124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1;p42"/>
          <p:cNvSpPr txBox="1"/>
          <p:nvPr/>
        </p:nvSpPr>
        <p:spPr>
          <a:xfrm>
            <a:off x="5193189" y="5715000"/>
            <a:ext cx="12996840" cy="1828798"/>
          </a:xfrm>
          <a:prstGeom prst="rect">
            <a:avLst/>
          </a:prstGeom>
          <a:noFill/>
          <a:ln>
            <a:noFill/>
          </a:ln>
        </p:spPr>
        <p:txBody>
          <a:bodyPr spcFirstLastPara="1" wrap="square" lIns="91425" tIns="45700" rIns="91425" bIns="45700" anchor="t" anchorCtr="0">
            <a:noAutofit/>
          </a:bodyPr>
          <a:lstStyle/>
          <a:p>
            <a:pPr marL="0" marR="0" lvl="0" indent="0" algn="ctr" rtl="0">
              <a:lnSpc>
                <a:spcPct val="151515"/>
              </a:lnSpc>
              <a:spcBef>
                <a:spcPts val="0"/>
              </a:spcBef>
              <a:spcAft>
                <a:spcPts val="0"/>
              </a:spcAft>
              <a:buNone/>
            </a:pPr>
            <a:r>
              <a:rPr lang="fr-FR" sz="6600" b="1" dirty="0">
                <a:solidFill>
                  <a:schemeClr val="dk2"/>
                </a:solidFill>
                <a:latin typeface="Montserrat"/>
                <a:ea typeface="Montserrat"/>
                <a:cs typeface="Montserrat"/>
                <a:sym typeface="Montserrat"/>
              </a:rPr>
              <a:t>Merci </a:t>
            </a:r>
            <a:r>
              <a:rPr lang="fr-FR" sz="6600" b="1" dirty="0" smtClean="0">
                <a:solidFill>
                  <a:schemeClr val="dk2"/>
                </a:solidFill>
                <a:latin typeface="Montserrat"/>
                <a:ea typeface="Montserrat"/>
                <a:cs typeface="Montserrat"/>
                <a:sym typeface="Montserrat"/>
              </a:rPr>
              <a:t>pour </a:t>
            </a:r>
            <a:r>
              <a:rPr lang="fr-FR" sz="6600" b="1" dirty="0">
                <a:solidFill>
                  <a:schemeClr val="dk2"/>
                </a:solidFill>
                <a:latin typeface="Montserrat"/>
                <a:ea typeface="Montserrat"/>
                <a:cs typeface="Montserrat"/>
                <a:sym typeface="Montserrat"/>
              </a:rPr>
              <a:t>votre attention</a:t>
            </a:r>
            <a:endParaRPr dirty="0"/>
          </a:p>
        </p:txBody>
      </p:sp>
      <p:pic>
        <p:nvPicPr>
          <p:cNvPr id="1026" name="Picture 2" descr="Résultat de recherche d'images pour &quot;end study cap png&quo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29534" y="3548742"/>
            <a:ext cx="2724150" cy="21336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Google Shape;691;p42"/>
          <p:cNvSpPr txBox="1"/>
          <p:nvPr/>
        </p:nvSpPr>
        <p:spPr>
          <a:xfrm>
            <a:off x="5662987" y="7532909"/>
            <a:ext cx="12996840" cy="1828798"/>
          </a:xfrm>
          <a:prstGeom prst="rect">
            <a:avLst/>
          </a:prstGeom>
          <a:noFill/>
          <a:ln>
            <a:noFill/>
          </a:ln>
        </p:spPr>
        <p:txBody>
          <a:bodyPr spcFirstLastPara="1" wrap="square" lIns="91425" tIns="45700" rIns="91425" bIns="45700" anchor="t" anchorCtr="0">
            <a:noAutofit/>
          </a:bodyPr>
          <a:lstStyle/>
          <a:p>
            <a:pPr marL="0" marR="0" lvl="0" indent="0" algn="ctr" rtl="0">
              <a:lnSpc>
                <a:spcPct val="151515"/>
              </a:lnSpc>
              <a:spcBef>
                <a:spcPts val="0"/>
              </a:spcBef>
              <a:spcAft>
                <a:spcPts val="0"/>
              </a:spcAft>
              <a:buNone/>
            </a:pPr>
            <a:r>
              <a:rPr lang="fr-FR" sz="4000" b="1" dirty="0" smtClean="0">
                <a:solidFill>
                  <a:schemeClr val="dk2"/>
                </a:solidFill>
                <a:latin typeface="Montserrat"/>
                <a:ea typeface="Montserrat"/>
                <a:cs typeface="Montserrat"/>
                <a:sym typeface="Montserrat"/>
              </a:rPr>
              <a:t>Avez-vous des questions ?</a:t>
            </a:r>
            <a:endParaRPr sz="4000" dirty="0"/>
          </a:p>
        </p:txBody>
      </p:sp>
    </p:spTree>
    <p:extLst>
      <p:ext uri="{BB962C8B-B14F-4D97-AF65-F5344CB8AC3E}">
        <p14:creationId xmlns:p14="http://schemas.microsoft.com/office/powerpoint/2010/main" xmlns="" val="157799929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1614487" y="595313"/>
            <a:ext cx="8948737"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a:solidFill>
                  <a:schemeClr val="tx2"/>
                </a:solidFill>
                <a:latin typeface="Raleway" charset="0"/>
              </a:rPr>
              <a:t>CONTEXTE GÉNÉRAL</a:t>
            </a:r>
            <a:endParaRPr lang="id-ID" altLang="fr-FR" sz="6000" b="1" dirty="0">
              <a:solidFill>
                <a:schemeClr val="tx2"/>
              </a:solidFill>
              <a:latin typeface="Raleway" charset="0"/>
            </a:endParaRPr>
          </a:p>
        </p:txBody>
      </p:sp>
      <p:grpSp>
        <p:nvGrpSpPr>
          <p:cNvPr id="4" name="Group 6"/>
          <p:cNvGrpSpPr>
            <a:grpSpLocks/>
          </p:cNvGrpSpPr>
          <p:nvPr/>
        </p:nvGrpSpPr>
        <p:grpSpPr bwMode="auto">
          <a:xfrm>
            <a:off x="1771650" y="1711325"/>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36713" y="1984375"/>
            <a:ext cx="892651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a:solidFill>
                  <a:schemeClr val="accent1"/>
                </a:solidFill>
                <a:latin typeface="Raleway Light" pitchFamily="-65" charset="0"/>
              </a:rPr>
              <a:t>Solution proposée</a:t>
            </a:r>
            <a:endParaRPr lang="id-ID" altLang="fr-FR" b="1" dirty="0">
              <a:solidFill>
                <a:schemeClr val="accent1"/>
              </a:solidFill>
              <a:latin typeface="Raleway Light" pitchFamily="-65" charset="0"/>
            </a:endParaRPr>
          </a:p>
        </p:txBody>
      </p:sp>
      <p:grpSp>
        <p:nvGrpSpPr>
          <p:cNvPr id="12" name="Group 19"/>
          <p:cNvGrpSpPr>
            <a:grpSpLocks/>
          </p:cNvGrpSpPr>
          <p:nvPr/>
        </p:nvGrpSpPr>
        <p:grpSpPr bwMode="auto">
          <a:xfrm>
            <a:off x="12288838" y="1204913"/>
            <a:ext cx="10074275" cy="6267450"/>
            <a:chOff x="2101597" y="594889"/>
            <a:chExt cx="4994398" cy="3886016"/>
          </a:xfrm>
        </p:grpSpPr>
        <p:pic>
          <p:nvPicPr>
            <p:cNvPr id="35854" name="Picture 20"/>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101597" y="594889"/>
              <a:ext cx="4994398" cy="3886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3"/>
            <p:cNvSpPr/>
            <p:nvPr/>
          </p:nvSpPr>
          <p:spPr>
            <a:xfrm>
              <a:off x="2908287" y="1313428"/>
              <a:ext cx="3310186" cy="2049312"/>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434" eaLnBrk="1" fontAlgn="auto" hangingPunct="1">
                <a:spcBef>
                  <a:spcPts val="0"/>
                </a:spcBef>
                <a:spcAft>
                  <a:spcPts val="0"/>
                </a:spcAft>
                <a:defRPr/>
              </a:pPr>
              <a:endParaRPr lang="en-US" dirty="0">
                <a:latin typeface="Raleway Light"/>
              </a:endParaRPr>
            </a:p>
          </p:txBody>
        </p:sp>
      </p:grpSp>
      <p:pic>
        <p:nvPicPr>
          <p:cNvPr id="15" name="Image 1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3950950" y="2339975"/>
            <a:ext cx="6642100" cy="337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7" name="Image 15"/>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15154275" y="7497763"/>
            <a:ext cx="4225925" cy="317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8" name="ZoneTexte 16"/>
          <p:cNvSpPr txBox="1">
            <a:spLocks noChangeArrowheads="1"/>
          </p:cNvSpPr>
          <p:nvPr/>
        </p:nvSpPr>
        <p:spPr bwMode="auto">
          <a:xfrm>
            <a:off x="15565438" y="10668000"/>
            <a:ext cx="3403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r>
              <a:rPr lang="fr-FR" altLang="fr-FR"/>
              <a:t>Automatisation</a:t>
            </a:r>
          </a:p>
        </p:txBody>
      </p:sp>
      <p:sp>
        <p:nvSpPr>
          <p:cNvPr id="35849" name="ZoneTexte 17"/>
          <p:cNvSpPr txBox="1">
            <a:spLocks noChangeArrowheads="1"/>
          </p:cNvSpPr>
          <p:nvPr/>
        </p:nvSpPr>
        <p:spPr bwMode="auto">
          <a:xfrm>
            <a:off x="2193925" y="4022725"/>
            <a:ext cx="483393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a:t>Application web.</a:t>
            </a:r>
          </a:p>
        </p:txBody>
      </p:sp>
      <p:sp>
        <p:nvSpPr>
          <p:cNvPr id="35850" name="ZoneTexte 18"/>
          <p:cNvSpPr txBox="1">
            <a:spLocks noChangeArrowheads="1"/>
          </p:cNvSpPr>
          <p:nvPr/>
        </p:nvSpPr>
        <p:spPr bwMode="auto">
          <a:xfrm>
            <a:off x="2193925" y="5305425"/>
            <a:ext cx="48339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a:t>Tableau de bord.</a:t>
            </a:r>
          </a:p>
        </p:txBody>
      </p:sp>
      <p:sp>
        <p:nvSpPr>
          <p:cNvPr id="35851" name="ZoneTexte 20"/>
          <p:cNvSpPr txBox="1">
            <a:spLocks noChangeArrowheads="1"/>
          </p:cNvSpPr>
          <p:nvPr/>
        </p:nvSpPr>
        <p:spPr bwMode="auto">
          <a:xfrm>
            <a:off x="2232025" y="6526213"/>
            <a:ext cx="96551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a:t>Gestion de tout le processus de la commande.</a:t>
            </a:r>
          </a:p>
        </p:txBody>
      </p:sp>
      <p:sp>
        <p:nvSpPr>
          <p:cNvPr id="35852" name="ZoneTexte 21"/>
          <p:cNvSpPr txBox="1">
            <a:spLocks noChangeArrowheads="1"/>
          </p:cNvSpPr>
          <p:nvPr/>
        </p:nvSpPr>
        <p:spPr bwMode="auto">
          <a:xfrm>
            <a:off x="2232025" y="8012113"/>
            <a:ext cx="96551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a:t>Accès aux marques.</a:t>
            </a:r>
          </a:p>
        </p:txBody>
      </p:sp>
      <p:sp>
        <p:nvSpPr>
          <p:cNvPr id="35853" name="ZoneTexte 22"/>
          <p:cNvSpPr txBox="1">
            <a:spLocks noChangeArrowheads="1"/>
          </p:cNvSpPr>
          <p:nvPr/>
        </p:nvSpPr>
        <p:spPr bwMode="auto">
          <a:xfrm>
            <a:off x="2193925" y="9128125"/>
            <a:ext cx="9655175"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71500" indent="-571500">
              <a:defRPr sz="3600">
                <a:solidFill>
                  <a:schemeClr val="tx1"/>
                </a:solidFill>
                <a:latin typeface="Lato Light" charset="0"/>
                <a:ea typeface="MS PGothic" panose="020B0600070205080204" pitchFamily="34" charset="-128"/>
              </a:defRPr>
            </a:lvl1pPr>
            <a:lvl2pPr>
              <a:defRPr sz="3600">
                <a:solidFill>
                  <a:schemeClr val="tx1"/>
                </a:solidFill>
                <a:latin typeface="Lato Light" charset="0"/>
                <a:ea typeface="MS PGothic" panose="020B0600070205080204" pitchFamily="34" charset="-128"/>
              </a:defRPr>
            </a:lvl2pPr>
            <a:lvl3pPr>
              <a:defRPr sz="3600">
                <a:solidFill>
                  <a:schemeClr val="tx1"/>
                </a:solidFill>
                <a:latin typeface="Lato Light" charset="0"/>
                <a:ea typeface="MS PGothic" panose="020B0600070205080204" pitchFamily="34" charset="-128"/>
              </a:defRPr>
            </a:lvl3pPr>
            <a:lvl4pPr>
              <a:defRPr sz="3600">
                <a:solidFill>
                  <a:schemeClr val="tx1"/>
                </a:solidFill>
                <a:latin typeface="Lato Light" charset="0"/>
                <a:ea typeface="MS PGothic" panose="020B0600070205080204" pitchFamily="34" charset="-128"/>
              </a:defRPr>
            </a:lvl4pPr>
            <a:lvl5pPr>
              <a:defRPr sz="3600">
                <a:solidFill>
                  <a:schemeClr val="tx1"/>
                </a:solidFill>
                <a:latin typeface="Lato Light" charset="0"/>
                <a:ea typeface="MS PGothic" panose="020B0600070205080204" pitchFamily="34" charset="-128"/>
              </a:defRPr>
            </a:lvl5pPr>
            <a:lvl6pPr marL="41132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45704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50276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5484813" indent="-1827213"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buFont typeface="Wingdings" panose="05000000000000000000" pitchFamily="2" charset="2"/>
              <a:buChar char="Ø"/>
            </a:pPr>
            <a:r>
              <a:rPr lang="fr-FR" altLang="fr-FR"/>
              <a:t>Possibilité d’intervenir pour gérer les exceptions.</a:t>
            </a:r>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87156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d’accès</a:t>
            </a:r>
            <a:endParaRPr lang="id-ID" altLang="fr-FR" b="1" dirty="0">
              <a:solidFill>
                <a:schemeClr val="accent1"/>
              </a:solidFill>
              <a:latin typeface="Raleway Light" pitchFamily="-65" charset="0"/>
            </a:endParaRPr>
          </a:p>
        </p:txBody>
      </p:sp>
      <p:pic>
        <p:nvPicPr>
          <p:cNvPr id="32" name="Image 3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75963" y="2446166"/>
            <a:ext cx="10630808" cy="9377892"/>
          </a:xfrm>
          <a:prstGeom prst="rect">
            <a:avLst/>
          </a:prstGeom>
        </p:spPr>
      </p:pic>
      <p:sp>
        <p:nvSpPr>
          <p:cNvPr id="23" name="TextBox 13"/>
          <p:cNvSpPr txBox="1">
            <a:spLocks noChangeArrowheads="1"/>
          </p:cNvSpPr>
          <p:nvPr/>
        </p:nvSpPr>
        <p:spPr bwMode="auto">
          <a:xfrm>
            <a:off x="1652588" y="2683327"/>
            <a:ext cx="946869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accent6"/>
                </a:solidFill>
                <a:latin typeface="Raleway Light" pitchFamily="-65" charset="0"/>
              </a:rPr>
              <a:t>Conception (</a:t>
            </a:r>
            <a:r>
              <a:rPr lang="fr-FR" altLang="fr-FR" sz="2800" b="1" dirty="0">
                <a:solidFill>
                  <a:schemeClr val="accent6"/>
                </a:solidFill>
                <a:latin typeface="Raleway Light" pitchFamily="-65" charset="0"/>
              </a:rPr>
              <a:t>Diagramme des </a:t>
            </a:r>
            <a:r>
              <a:rPr lang="fr-FR" altLang="fr-FR" sz="2800" b="1" dirty="0" smtClean="0">
                <a:solidFill>
                  <a:schemeClr val="accent6"/>
                </a:solidFill>
                <a:latin typeface="Raleway Light" pitchFamily="-65" charset="0"/>
              </a:rPr>
              <a:t>classes)</a:t>
            </a:r>
            <a:endParaRPr lang="id-ID" altLang="fr-FR" sz="2800" b="1" dirty="0">
              <a:solidFill>
                <a:schemeClr val="accent6"/>
              </a:solidFill>
              <a:latin typeface="Raleway Light" pitchFamily="-65" charset="0"/>
            </a:endParaRPr>
          </a:p>
        </p:txBody>
      </p:sp>
      <p:grpSp>
        <p:nvGrpSpPr>
          <p:cNvPr id="34" name="Groupe 33"/>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27280" y="-424543"/>
              <a:ext cx="16585066" cy="14630400"/>
            </a:xfrm>
            <a:prstGeom prst="rect">
              <a:avLst/>
            </a:prstGeom>
          </p:spPr>
        </p:pic>
      </p:grpSp>
    </p:spTree>
    <p:extLst>
      <p:ext uri="{BB962C8B-B14F-4D97-AF65-F5344CB8AC3E}">
        <p14:creationId xmlns:p14="http://schemas.microsoft.com/office/powerpoint/2010/main" xmlns="" val="3926853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1: GESTION D’ACCÈS ET D’UTILISATEURS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98694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 profil et d’utilisateurs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Conception ( Diagramme des classes )</a:t>
            </a:r>
            <a:endParaRPr lang="id-ID" altLang="fr-FR" sz="2800" b="1" dirty="0">
              <a:solidFill>
                <a:schemeClr val="tx1">
                  <a:lumMod val="50000"/>
                </a:schemeClr>
              </a:solidFill>
              <a:latin typeface="Raleway Light" pitchFamily="-65" charset="0"/>
            </a:endParaRPr>
          </a:p>
        </p:txBody>
      </p:sp>
      <p:pic>
        <p:nvPicPr>
          <p:cNvPr id="2" name="Imag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506800" y="3276819"/>
            <a:ext cx="12548622" cy="8449254"/>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14488" y="12074"/>
              <a:ext cx="20431800" cy="13757166"/>
            </a:xfrm>
            <a:prstGeom prst="rect">
              <a:avLst/>
            </a:prstGeom>
          </p:spPr>
        </p:pic>
      </p:grpSp>
    </p:spTree>
    <p:extLst>
      <p:ext uri="{BB962C8B-B14F-4D97-AF65-F5344CB8AC3E}">
        <p14:creationId xmlns:p14="http://schemas.microsoft.com/office/powerpoint/2010/main" xmlns="" val="42807019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6018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commandes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Conception</a:t>
            </a:r>
            <a:r>
              <a:rPr lang="fr-FR" altLang="fr-FR" sz="2800" b="1" dirty="0" smtClean="0">
                <a:solidFill>
                  <a:schemeClr val="accent1"/>
                </a:solidFill>
                <a:latin typeface="Raleway Light" pitchFamily="-65" charset="0"/>
              </a:rPr>
              <a:t> </a:t>
            </a:r>
            <a:r>
              <a:rPr lang="fr-FR" altLang="fr-FR" sz="2800" b="1" dirty="0" smtClean="0">
                <a:solidFill>
                  <a:schemeClr val="tx1">
                    <a:lumMod val="50000"/>
                  </a:schemeClr>
                </a:solidFill>
                <a:latin typeface="Raleway Light" pitchFamily="-65" charset="0"/>
              </a:rPr>
              <a:t>( Diagramme des classes )</a:t>
            </a:r>
            <a:endParaRPr lang="id-ID" altLang="fr-FR" sz="2800" b="1" dirty="0">
              <a:solidFill>
                <a:schemeClr val="tx1">
                  <a:lumMod val="50000"/>
                </a:schemeClr>
              </a:solidFill>
              <a:latin typeface="Raleway Light" pitchFamily="-65" charset="0"/>
            </a:endParaRPr>
          </a:p>
        </p:txBody>
      </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646229" y="2892098"/>
            <a:ext cx="11445420" cy="9462186"/>
          </a:xfrm>
          <a:prstGeom prst="rect">
            <a:avLst/>
          </a:prstGeom>
        </p:spPr>
      </p:pic>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343174" y="-92771"/>
              <a:ext cx="16894250" cy="13966856"/>
            </a:xfrm>
            <a:prstGeom prst="rect">
              <a:avLst/>
            </a:prstGeom>
          </p:spPr>
        </p:pic>
      </p:grpSp>
    </p:spTree>
    <p:extLst>
      <p:ext uri="{BB962C8B-B14F-4D97-AF65-F5344CB8AC3E}">
        <p14:creationId xmlns:p14="http://schemas.microsoft.com/office/powerpoint/2010/main" xmlns="" val="1936754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6018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des courses/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623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Conception</a:t>
            </a:r>
            <a:r>
              <a:rPr lang="fr-FR" altLang="fr-FR" sz="2800" b="1" dirty="0" smtClean="0">
                <a:solidFill>
                  <a:schemeClr val="accent1"/>
                </a:solidFill>
                <a:latin typeface="Raleway Light" pitchFamily="-65" charset="0"/>
              </a:rPr>
              <a:t> ( </a:t>
            </a:r>
            <a:r>
              <a:rPr lang="fr-FR" altLang="fr-FR" sz="2800" b="1" dirty="0" smtClean="0">
                <a:solidFill>
                  <a:schemeClr val="tx1">
                    <a:lumMod val="50000"/>
                  </a:schemeClr>
                </a:solidFill>
                <a:latin typeface="Raleway Light" pitchFamily="-65" charset="0"/>
              </a:rPr>
              <a:t>Diagramme des classes )</a:t>
            </a:r>
            <a:endParaRPr lang="id-ID" altLang="fr-FR" sz="2800" b="1" dirty="0">
              <a:solidFill>
                <a:schemeClr val="tx1">
                  <a:lumMod val="50000"/>
                </a:schemeClr>
              </a:solidFill>
              <a:latin typeface="Raleway Light" pitchFamily="-65" charset="0"/>
            </a:endParaRPr>
          </a:p>
        </p:txBody>
      </p:sp>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684246" y="2707422"/>
            <a:ext cx="11549658" cy="9989860"/>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49713" y="-104378"/>
              <a:ext cx="15978266" cy="13820378"/>
            </a:xfrm>
            <a:prstGeom prst="rect">
              <a:avLst/>
            </a:prstGeom>
          </p:spPr>
        </p:pic>
      </p:grpSp>
    </p:spTree>
    <p:extLst>
      <p:ext uri="{BB962C8B-B14F-4D97-AF65-F5344CB8AC3E}">
        <p14:creationId xmlns:p14="http://schemas.microsoft.com/office/powerpoint/2010/main" xmlns="" val="28499488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000" b="1" dirty="0" smtClean="0">
                <a:solidFill>
                  <a:schemeClr val="tx2"/>
                </a:solidFill>
                <a:latin typeface="Raleway" charset="0"/>
              </a:rPr>
              <a:t>RELEASE 2: GESTION DES COMMANDES, DES COURSES ET DES PAIEMENT</a:t>
            </a:r>
            <a:endParaRPr lang="id-ID" altLang="fr-FR" sz="40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290198" y="3153708"/>
            <a:ext cx="9267825" cy="8743950"/>
          </a:xfrm>
          <a:prstGeom prst="rect">
            <a:avLst/>
          </a:prstGeom>
        </p:spPr>
      </p:pic>
      <p:sp>
        <p:nvSpPr>
          <p:cNvPr id="22" name="TextBox 13"/>
          <p:cNvSpPr txBox="1">
            <a:spLocks noChangeArrowheads="1"/>
          </p:cNvSpPr>
          <p:nvPr/>
        </p:nvSpPr>
        <p:spPr bwMode="auto">
          <a:xfrm>
            <a:off x="1636712" y="1984375"/>
            <a:ext cx="126018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3: Gestion des paiement</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242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Conception ( Diagramme des classes )</a:t>
            </a:r>
            <a:endParaRPr lang="id-ID" altLang="fr-FR" sz="2800" b="1" dirty="0">
              <a:solidFill>
                <a:schemeClr val="tx1">
                  <a:lumMod val="50000"/>
                </a:schemeClr>
              </a:solidFill>
              <a:latin typeface="Raleway Light" pitchFamily="-65" charset="0"/>
            </a:endParaRPr>
          </a:p>
        </p:txBody>
      </p:sp>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472507" y="28620"/>
              <a:ext cx="14546322" cy="13724074"/>
            </a:xfrm>
            <a:prstGeom prst="rect">
              <a:avLst/>
            </a:prstGeom>
          </p:spPr>
        </p:pic>
      </p:grpSp>
    </p:spTree>
    <p:extLst>
      <p:ext uri="{BB962C8B-B14F-4D97-AF65-F5344CB8AC3E}">
        <p14:creationId xmlns:p14="http://schemas.microsoft.com/office/powerpoint/2010/main" xmlns="" val="24306848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6018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1: Gestion des marques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242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smtClean="0">
                <a:solidFill>
                  <a:schemeClr val="tx1">
                    <a:lumMod val="50000"/>
                  </a:schemeClr>
                </a:solidFill>
                <a:latin typeface="Raleway Light" pitchFamily="-65" charset="0"/>
              </a:rPr>
              <a:t>Conception ( Diagramme des classes )</a:t>
            </a:r>
            <a:endParaRPr lang="id-ID" altLang="fr-FR" sz="2800" b="1" dirty="0">
              <a:solidFill>
                <a:schemeClr val="tx1">
                  <a:lumMod val="50000"/>
                </a:schemeClr>
              </a:solidFill>
              <a:latin typeface="Raleway Light" pitchFamily="-65" charset="0"/>
            </a:endParaRPr>
          </a:p>
        </p:txBody>
      </p:sp>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92048" y="4842301"/>
            <a:ext cx="13506006" cy="5457708"/>
          </a:xfrm>
          <a:prstGeom prst="rect">
            <a:avLst/>
          </a:prstGeom>
        </p:spPr>
      </p:pic>
      <p:grpSp>
        <p:nvGrpSpPr>
          <p:cNvPr id="5" name="Groupe 4"/>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439194" y="3036744"/>
              <a:ext cx="19419864" cy="7847468"/>
            </a:xfrm>
            <a:prstGeom prst="rect">
              <a:avLst/>
            </a:prstGeom>
          </p:spPr>
        </p:pic>
      </p:grpSp>
    </p:spTree>
    <p:extLst>
      <p:ext uri="{BB962C8B-B14F-4D97-AF65-F5344CB8AC3E}">
        <p14:creationId xmlns:p14="http://schemas.microsoft.com/office/powerpoint/2010/main" xmlns="" val="8362538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5"/>
          <p:cNvSpPr txBox="1">
            <a:spLocks noChangeArrowheads="1"/>
          </p:cNvSpPr>
          <p:nvPr/>
        </p:nvSpPr>
        <p:spPr bwMode="auto">
          <a:xfrm>
            <a:off x="1614488" y="595313"/>
            <a:ext cx="227631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4800" b="1" dirty="0" smtClean="0">
                <a:solidFill>
                  <a:schemeClr val="tx2"/>
                </a:solidFill>
                <a:latin typeface="Raleway" charset="0"/>
              </a:rPr>
              <a:t>RELEASE 3: GESTION DES MARQUES ET DES NOTIFICATIONS</a:t>
            </a:r>
            <a:endParaRPr lang="id-ID" altLang="fr-FR" sz="4800" b="1" dirty="0">
              <a:solidFill>
                <a:schemeClr val="tx2"/>
              </a:solidFill>
              <a:latin typeface="Raleway" charset="0"/>
            </a:endParaRPr>
          </a:p>
        </p:txBody>
      </p:sp>
      <p:grpSp>
        <p:nvGrpSpPr>
          <p:cNvPr id="15" name="Group 6"/>
          <p:cNvGrpSpPr>
            <a:grpSpLocks/>
          </p:cNvGrpSpPr>
          <p:nvPr/>
        </p:nvGrpSpPr>
        <p:grpSpPr bwMode="auto">
          <a:xfrm>
            <a:off x="1771650" y="1711325"/>
            <a:ext cx="2738438" cy="73025"/>
            <a:chOff x="1775295" y="2028842"/>
            <a:chExt cx="3631535" cy="45719"/>
          </a:xfrm>
        </p:grpSpPr>
        <p:sp>
          <p:nvSpPr>
            <p:cNvPr id="16" name="Rectangle 15"/>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7" name="Rectangle 16"/>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8" name="Rectangle 17"/>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9" name="Rectangle 18"/>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0" name="Rectangle 19"/>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21" name="Rectangle 20"/>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22" name="TextBox 13"/>
          <p:cNvSpPr txBox="1">
            <a:spLocks noChangeArrowheads="1"/>
          </p:cNvSpPr>
          <p:nvPr/>
        </p:nvSpPr>
        <p:spPr bwMode="auto">
          <a:xfrm>
            <a:off x="1636712" y="1984375"/>
            <a:ext cx="1260180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Sprint 2: Gestion des notifications</a:t>
            </a:r>
            <a:endParaRPr lang="id-ID" altLang="fr-FR" b="1" dirty="0">
              <a:solidFill>
                <a:schemeClr val="accent1"/>
              </a:solidFill>
              <a:latin typeface="Raleway Light" pitchFamily="-65" charset="0"/>
            </a:endParaRPr>
          </a:p>
        </p:txBody>
      </p:sp>
      <p:sp>
        <p:nvSpPr>
          <p:cNvPr id="29" name="TextBox 13"/>
          <p:cNvSpPr txBox="1">
            <a:spLocks noChangeArrowheads="1"/>
          </p:cNvSpPr>
          <p:nvPr/>
        </p:nvSpPr>
        <p:spPr bwMode="auto">
          <a:xfrm>
            <a:off x="1624264" y="2630488"/>
            <a:ext cx="93004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2800" b="1" dirty="0">
                <a:solidFill>
                  <a:schemeClr val="tx1">
                    <a:lumMod val="50000"/>
                  </a:schemeClr>
                </a:solidFill>
                <a:latin typeface="Raleway Light" pitchFamily="-65" charset="0"/>
              </a:rPr>
              <a:t>Conception</a:t>
            </a:r>
            <a:r>
              <a:rPr lang="fr-FR" altLang="fr-FR" sz="2800" b="1" dirty="0" smtClean="0">
                <a:solidFill>
                  <a:schemeClr val="accent1"/>
                </a:solidFill>
                <a:latin typeface="Raleway Light" pitchFamily="-65" charset="0"/>
              </a:rPr>
              <a:t> ( </a:t>
            </a:r>
            <a:r>
              <a:rPr lang="fr-FR" altLang="fr-FR" sz="2800" b="1" dirty="0" smtClean="0">
                <a:solidFill>
                  <a:schemeClr val="tx1">
                    <a:lumMod val="50000"/>
                  </a:schemeClr>
                </a:solidFill>
                <a:latin typeface="Raleway Light" pitchFamily="-65" charset="0"/>
              </a:rPr>
              <a:t>Diagramme des classes )</a:t>
            </a:r>
            <a:endParaRPr lang="id-ID" altLang="fr-FR" sz="2800" b="1" dirty="0">
              <a:solidFill>
                <a:schemeClr val="tx1">
                  <a:lumMod val="50000"/>
                </a:schemeClr>
              </a:solidFill>
              <a:latin typeface="Raleway Light" pitchFamily="-65" charset="0"/>
            </a:endParaRPr>
          </a:p>
        </p:txBody>
      </p:sp>
      <p:pic>
        <p:nvPicPr>
          <p:cNvPr id="2" name="Imag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96837" y="4357886"/>
            <a:ext cx="12780718" cy="6139544"/>
          </a:xfrm>
          <a:prstGeom prst="rect">
            <a:avLst/>
          </a:prstGeom>
        </p:spPr>
      </p:pic>
      <p:grpSp>
        <p:nvGrpSpPr>
          <p:cNvPr id="3" name="Groupe 2"/>
          <p:cNvGrpSpPr/>
          <p:nvPr/>
        </p:nvGrpSpPr>
        <p:grpSpPr>
          <a:xfrm>
            <a:off x="-391886" y="-424543"/>
            <a:ext cx="25497944" cy="14630400"/>
            <a:chOff x="-391886" y="-424543"/>
            <a:chExt cx="25497944" cy="14630400"/>
          </a:xfrm>
        </p:grpSpPr>
        <p:sp>
          <p:nvSpPr>
            <p:cNvPr id="9" name="Rectangle 8"/>
            <p:cNvSpPr/>
            <p:nvPr/>
          </p:nvSpPr>
          <p:spPr>
            <a:xfrm>
              <a:off x="-391886" y="-424543"/>
              <a:ext cx="25497944" cy="14630400"/>
            </a:xfrm>
            <a:prstGeom prst="rect">
              <a:avLst/>
            </a:prstGeom>
            <a:solidFill>
              <a:srgbClr val="041B31">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6080" y="1426310"/>
              <a:ext cx="22943272" cy="11021386"/>
            </a:xfrm>
            <a:prstGeom prst="rect">
              <a:avLst/>
            </a:prstGeom>
          </p:spPr>
        </p:pic>
      </p:grpSp>
    </p:spTree>
    <p:extLst>
      <p:ext uri="{BB962C8B-B14F-4D97-AF65-F5344CB8AC3E}">
        <p14:creationId xmlns:p14="http://schemas.microsoft.com/office/powerpoint/2010/main" xmlns="" val="6612916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04372" y="2320697"/>
            <a:ext cx="17138670" cy="10289648"/>
          </a:xfrm>
          <a:prstGeom prst="rect">
            <a:avLst/>
          </a:prstGeom>
        </p:spPr>
      </p:pic>
      <p:sp>
        <p:nvSpPr>
          <p:cNvPr id="3" name="TextBox 5"/>
          <p:cNvSpPr txBox="1">
            <a:spLocks noChangeArrowheads="1"/>
          </p:cNvSpPr>
          <p:nvPr/>
        </p:nvSpPr>
        <p:spPr bwMode="auto">
          <a:xfrm>
            <a:off x="1614487" y="595313"/>
            <a:ext cx="8948737"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a:solidFill>
                  <a:schemeClr val="tx2"/>
                </a:solidFill>
                <a:latin typeface="Raleway" charset="0"/>
              </a:rPr>
              <a:t>CONTEXTE GÉNÉRAL</a:t>
            </a:r>
            <a:endParaRPr lang="id-ID" altLang="fr-FR" sz="6000" b="1" dirty="0">
              <a:solidFill>
                <a:schemeClr val="tx2"/>
              </a:solidFill>
              <a:latin typeface="Raleway" charset="0"/>
            </a:endParaRPr>
          </a:p>
        </p:txBody>
      </p:sp>
      <p:grpSp>
        <p:nvGrpSpPr>
          <p:cNvPr id="4" name="Group 6"/>
          <p:cNvGrpSpPr>
            <a:grpSpLocks/>
          </p:cNvGrpSpPr>
          <p:nvPr/>
        </p:nvGrpSpPr>
        <p:grpSpPr bwMode="auto">
          <a:xfrm>
            <a:off x="1771650" y="1711325"/>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36713" y="1984375"/>
            <a:ext cx="98912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dirty="0" smtClean="0">
                <a:solidFill>
                  <a:schemeClr val="accent1"/>
                </a:solidFill>
                <a:latin typeface="Raleway Light" pitchFamily="-65" charset="0"/>
              </a:rPr>
              <a:t>Processus d’une commande d’essayage</a:t>
            </a:r>
            <a:endParaRPr lang="id-ID" altLang="fr-FR" b="1" dirty="0">
              <a:solidFill>
                <a:schemeClr val="accent1"/>
              </a:solidFill>
              <a:latin typeface="Raleway Light" pitchFamily="-65" charset="0"/>
            </a:endParaRPr>
          </a:p>
        </p:txBody>
      </p:sp>
    </p:spTree>
    <p:extLst>
      <p:ext uri="{BB962C8B-B14F-4D97-AF65-F5344CB8AC3E}">
        <p14:creationId xmlns:p14="http://schemas.microsoft.com/office/powerpoint/2010/main" xmlns="" val="406560757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1614487" y="595313"/>
            <a:ext cx="8632171"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sz="6000" b="1" dirty="0">
                <a:solidFill>
                  <a:schemeClr val="tx2"/>
                </a:solidFill>
                <a:latin typeface="Raleway" charset="0"/>
              </a:rPr>
              <a:t>CONTEXTE GÉNÉRAL</a:t>
            </a:r>
            <a:endParaRPr lang="id-ID" altLang="fr-FR" sz="6000" b="1" dirty="0">
              <a:solidFill>
                <a:schemeClr val="tx2"/>
              </a:solidFill>
              <a:latin typeface="Raleway" charset="0"/>
            </a:endParaRPr>
          </a:p>
        </p:txBody>
      </p:sp>
      <p:grpSp>
        <p:nvGrpSpPr>
          <p:cNvPr id="4" name="Group 6"/>
          <p:cNvGrpSpPr>
            <a:grpSpLocks/>
          </p:cNvGrpSpPr>
          <p:nvPr/>
        </p:nvGrpSpPr>
        <p:grpSpPr bwMode="auto">
          <a:xfrm>
            <a:off x="1771650" y="1711325"/>
            <a:ext cx="2738438" cy="73025"/>
            <a:chOff x="1775295" y="2028842"/>
            <a:chExt cx="3631535" cy="45719"/>
          </a:xfrm>
        </p:grpSpPr>
        <p:sp>
          <p:nvSpPr>
            <p:cNvPr id="5" name="Rectangle 4"/>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6" name="Rectangle 5"/>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7" name="Rectangle 6"/>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8" name="Rectangle 7"/>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9" name="Rectangle 8"/>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sp>
          <p:nvSpPr>
            <p:cNvPr id="10" name="Rectangle 9"/>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eaLnBrk="1" fontAlgn="auto" hangingPunct="1">
                <a:spcBef>
                  <a:spcPts val="0"/>
                </a:spcBef>
                <a:spcAft>
                  <a:spcPts val="0"/>
                </a:spcAft>
                <a:defRPr/>
              </a:pPr>
              <a:endParaRPr lang="en-US" dirty="0"/>
            </a:p>
          </p:txBody>
        </p:sp>
      </p:grpSp>
      <p:sp>
        <p:nvSpPr>
          <p:cNvPr id="11" name="TextBox 13"/>
          <p:cNvSpPr txBox="1">
            <a:spLocks noChangeArrowheads="1"/>
          </p:cNvSpPr>
          <p:nvPr/>
        </p:nvSpPr>
        <p:spPr bwMode="auto">
          <a:xfrm>
            <a:off x="1636713" y="1984375"/>
            <a:ext cx="892651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600">
                <a:solidFill>
                  <a:schemeClr val="tx1"/>
                </a:solidFill>
                <a:latin typeface="Lato Light" charset="0"/>
                <a:ea typeface="MS PGothic" panose="020B0600070205080204" pitchFamily="34" charset="-128"/>
              </a:defRPr>
            </a:lvl1pPr>
            <a:lvl2pPr marL="742950" indent="-285750">
              <a:defRPr sz="3600">
                <a:solidFill>
                  <a:schemeClr val="tx1"/>
                </a:solidFill>
                <a:latin typeface="Lato Light" charset="0"/>
                <a:ea typeface="MS PGothic" panose="020B0600070205080204" pitchFamily="34" charset="-128"/>
              </a:defRPr>
            </a:lvl2pPr>
            <a:lvl3pPr marL="1143000" indent="-228600">
              <a:defRPr sz="3600">
                <a:solidFill>
                  <a:schemeClr val="tx1"/>
                </a:solidFill>
                <a:latin typeface="Lato Light" charset="0"/>
                <a:ea typeface="MS PGothic" panose="020B0600070205080204" pitchFamily="34" charset="-128"/>
              </a:defRPr>
            </a:lvl3pPr>
            <a:lvl4pPr marL="1600200" indent="-228600">
              <a:defRPr sz="3600">
                <a:solidFill>
                  <a:schemeClr val="tx1"/>
                </a:solidFill>
                <a:latin typeface="Lato Light" charset="0"/>
                <a:ea typeface="MS PGothic" panose="020B0600070205080204" pitchFamily="34" charset="-128"/>
              </a:defRPr>
            </a:lvl4pPr>
            <a:lvl5pPr marL="2057400" indent="-228600">
              <a:defRPr sz="3600">
                <a:solidFill>
                  <a:schemeClr val="tx1"/>
                </a:solidFill>
                <a:latin typeface="Lato Light" charset="0"/>
                <a:ea typeface="MS PGothic" panose="020B0600070205080204"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anose="020B0600070205080204" pitchFamily="34" charset="-128"/>
              </a:defRPr>
            </a:lvl9pPr>
          </a:lstStyle>
          <a:p>
            <a:pPr eaLnBrk="1" hangingPunct="1"/>
            <a:r>
              <a:rPr lang="fr-FR" altLang="fr-FR" b="1">
                <a:solidFill>
                  <a:schemeClr val="accent1"/>
                </a:solidFill>
                <a:latin typeface="Raleway Light" pitchFamily="-65" charset="0"/>
              </a:rPr>
              <a:t>Méthodologie adoptée</a:t>
            </a:r>
            <a:endParaRPr lang="id-ID" altLang="fr-FR" b="1">
              <a:solidFill>
                <a:schemeClr val="accent1"/>
              </a:solidFill>
              <a:latin typeface="Raleway Light" pitchFamily="-65" charset="0"/>
            </a:endParaRPr>
          </a:p>
        </p:txBody>
      </p:sp>
      <p:pic>
        <p:nvPicPr>
          <p:cNvPr id="36869" name="Image 11"/>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102100" y="2620963"/>
            <a:ext cx="16173450" cy="972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ZoneTexte 12"/>
          <p:cNvSpPr txBox="1"/>
          <p:nvPr/>
        </p:nvSpPr>
        <p:spPr>
          <a:xfrm>
            <a:off x="15988937" y="3280985"/>
            <a:ext cx="4833257" cy="1569660"/>
          </a:xfrm>
          <a:prstGeom prst="rect">
            <a:avLst/>
          </a:prstGeom>
          <a:noFill/>
        </p:spPr>
        <p:txBody>
          <a:bodyPr>
            <a:spAutoFit/>
          </a:bodyPr>
          <a:lstStyle/>
          <a:p>
            <a:pPr eaLnBrk="1" hangingPunct="1">
              <a:defRPr/>
            </a:pPr>
            <a:r>
              <a:rPr lang="fr-FR"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SCRUM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Default Theme">
  <a:themeElements>
    <a:clrScheme name="Entrepreneur - Coloured - Light">
      <a:dk1>
        <a:srgbClr val="7E7E7E"/>
      </a:dk1>
      <a:lt1>
        <a:srgbClr val="FFFFFF"/>
      </a:lt1>
      <a:dk2>
        <a:srgbClr val="041B31"/>
      </a:dk2>
      <a:lt2>
        <a:srgbClr val="FFFFFF"/>
      </a:lt2>
      <a:accent1>
        <a:srgbClr val="C42A13"/>
      </a:accent1>
      <a:accent2>
        <a:srgbClr val="F9711C"/>
      </a:accent2>
      <a:accent3>
        <a:srgbClr val="92AF27"/>
      </a:accent3>
      <a:accent4>
        <a:srgbClr val="38B28A"/>
      </a:accent4>
      <a:accent5>
        <a:srgbClr val="16749F"/>
      </a:accent5>
      <a:accent6>
        <a:srgbClr val="041B3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13692</TotalTime>
  <Words>1827</Words>
  <Application>Microsoft Office PowerPoint</Application>
  <PresentationFormat>Personnalisé</PresentationFormat>
  <Paragraphs>377</Paragraphs>
  <Slides>76</Slides>
  <Notes>24</Notes>
  <HiddenSlides>0</HiddenSlides>
  <MMClips>0</MMClips>
  <ScaleCrop>false</ScaleCrop>
  <HeadingPairs>
    <vt:vector size="4" baseType="variant">
      <vt:variant>
        <vt:lpstr>Thème</vt:lpstr>
      </vt:variant>
      <vt:variant>
        <vt:i4>1</vt:i4>
      </vt:variant>
      <vt:variant>
        <vt:lpstr>Titres des diapositives</vt:lpstr>
      </vt:variant>
      <vt:variant>
        <vt:i4>76</vt:i4>
      </vt:variant>
    </vt:vector>
  </HeadingPairs>
  <TitlesOfParts>
    <vt:vector size="77" baseType="lpstr">
      <vt:lpstr>Default Theme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Diapositive 58</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Diapositive 72</vt:lpstr>
      <vt:lpstr>Diapositive 73</vt:lpstr>
      <vt:lpstr>Diapositive 74</vt:lpstr>
      <vt:lpstr>Diapositive 75</vt:lpstr>
      <vt:lpstr>Diapositive 76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Lopez</dc:creator>
  <cp:lastModifiedBy>ines</cp:lastModifiedBy>
  <cp:revision>1842</cp:revision>
  <dcterms:created xsi:type="dcterms:W3CDTF">2014-11-12T21:47:38Z</dcterms:created>
  <dcterms:modified xsi:type="dcterms:W3CDTF">2021-06-28T07:02:13Z</dcterms:modified>
</cp:coreProperties>
</file>